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5"/>
  </p:notesMasterIdLst>
  <p:sldIdLst>
    <p:sldId id="256" r:id="rId2"/>
    <p:sldId id="257" r:id="rId3"/>
    <p:sldId id="358" r:id="rId4"/>
    <p:sldId id="359" r:id="rId5"/>
    <p:sldId id="354" r:id="rId6"/>
    <p:sldId id="326" r:id="rId7"/>
    <p:sldId id="349" r:id="rId8"/>
    <p:sldId id="324" r:id="rId9"/>
    <p:sldId id="355" r:id="rId10"/>
    <p:sldId id="327" r:id="rId11"/>
    <p:sldId id="328" r:id="rId12"/>
    <p:sldId id="323" r:id="rId13"/>
    <p:sldId id="350" r:id="rId14"/>
    <p:sldId id="356" r:id="rId15"/>
    <p:sldId id="333" r:id="rId16"/>
    <p:sldId id="274" r:id="rId17"/>
    <p:sldId id="279" r:id="rId18"/>
    <p:sldId id="282" r:id="rId19"/>
    <p:sldId id="283" r:id="rId20"/>
    <p:sldId id="285" r:id="rId21"/>
    <p:sldId id="286" r:id="rId22"/>
    <p:sldId id="287" r:id="rId23"/>
    <p:sldId id="289" r:id="rId24"/>
    <p:sldId id="291" r:id="rId25"/>
    <p:sldId id="293" r:id="rId26"/>
    <p:sldId id="295" r:id="rId27"/>
    <p:sldId id="296" r:id="rId28"/>
    <p:sldId id="297" r:id="rId29"/>
    <p:sldId id="298" r:id="rId30"/>
    <p:sldId id="299" r:id="rId31"/>
    <p:sldId id="352" r:id="rId32"/>
    <p:sldId id="300" r:id="rId33"/>
    <p:sldId id="340" r:id="rId34"/>
    <p:sldId id="319" r:id="rId35"/>
    <p:sldId id="341" r:id="rId36"/>
    <p:sldId id="342" r:id="rId37"/>
    <p:sldId id="343" r:id="rId38"/>
    <p:sldId id="345" r:id="rId39"/>
    <p:sldId id="346" r:id="rId40"/>
    <p:sldId id="347" r:id="rId41"/>
    <p:sldId id="339" r:id="rId42"/>
    <p:sldId id="353" r:id="rId43"/>
    <p:sldId id="301" r:id="rId44"/>
    <p:sldId id="320" r:id="rId45"/>
    <p:sldId id="321" r:id="rId46"/>
    <p:sldId id="325" r:id="rId47"/>
    <p:sldId id="269" r:id="rId48"/>
    <p:sldId id="278" r:id="rId49"/>
    <p:sldId id="280" r:id="rId50"/>
    <p:sldId id="284" r:id="rId51"/>
    <p:sldId id="357" r:id="rId52"/>
    <p:sldId id="302" r:id="rId53"/>
    <p:sldId id="303" r:id="rId54"/>
    <p:sldId id="304" r:id="rId55"/>
    <p:sldId id="305" r:id="rId56"/>
    <p:sldId id="277"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30" r:id="rId71"/>
    <p:sldId id="334" r:id="rId72"/>
    <p:sldId id="335" r:id="rId73"/>
    <p:sldId id="336" r:id="rId7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中度样式 4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049"/>
    <p:restoredTop sz="85366"/>
  </p:normalViewPr>
  <p:slideViewPr>
    <p:cSldViewPr snapToGrid="0" snapToObjects="1">
      <p:cViewPr varScale="1">
        <p:scale>
          <a:sx n="96" d="100"/>
          <a:sy n="96" d="100"/>
        </p:scale>
        <p:origin x="216"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notesMaster" Target="notesMasters/notesMaster1.xml"/><Relationship Id="rId76" Type="http://schemas.openxmlformats.org/officeDocument/2006/relationships/presProps" Target="presProps.xml"/><Relationship Id="rId77" Type="http://schemas.openxmlformats.org/officeDocument/2006/relationships/viewProps" Target="viewProps.xml"/><Relationship Id="rId78" Type="http://schemas.openxmlformats.org/officeDocument/2006/relationships/theme" Target="theme/theme1.xml"/><Relationship Id="rId79" Type="http://schemas.openxmlformats.org/officeDocument/2006/relationships/tableStyles" Target="tableStyles.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48B5D26-072E-3947-8014-61CE5E29EF16}" type="datetimeFigureOut">
              <a:rPr kumimoji="1" lang="zh-CN" altLang="en-US" smtClean="0"/>
              <a:t>2018/2/6</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95BA7A7-ED3C-DD4A-9710-8451900B86DD}" type="slidenum">
              <a:rPr kumimoji="1" lang="zh-CN" altLang="en-US" smtClean="0"/>
              <a:t>‹#›</a:t>
            </a:fld>
            <a:endParaRPr kumimoji="1" lang="zh-CN" altLang="en-US"/>
          </a:p>
        </p:txBody>
      </p:sp>
    </p:spTree>
    <p:extLst>
      <p:ext uri="{BB962C8B-B14F-4D97-AF65-F5344CB8AC3E}">
        <p14:creationId xmlns:p14="http://schemas.microsoft.com/office/powerpoint/2010/main" val="20980614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995BA7A7-ED3C-DD4A-9710-8451900B86DD}" type="slidenum">
              <a:rPr kumimoji="1" lang="zh-CN" altLang="en-US" smtClean="0"/>
              <a:t>2</a:t>
            </a:fld>
            <a:endParaRPr kumimoji="1" lang="zh-CN" altLang="en-US"/>
          </a:p>
        </p:txBody>
      </p:sp>
    </p:spTree>
    <p:extLst>
      <p:ext uri="{BB962C8B-B14F-4D97-AF65-F5344CB8AC3E}">
        <p14:creationId xmlns:p14="http://schemas.microsoft.com/office/powerpoint/2010/main" val="4381299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之前说了，其实预测的结果好坏强烈取决于父本未知的区域，因为整个一长条都有一个亲本是未知的，导致很不好预测，初赛的时候反馈的结果就可以看出来，这一块儿能预测好基本结果就可以好。</a:t>
            </a:r>
          </a:p>
          <a:p>
            <a:r>
              <a:rPr kumimoji="1" lang="zh-CN" altLang="en-US" dirty="0" smtClean="0"/>
              <a:t>我们接下来就分析一下哪些父本哪些母本好预测，哪些不好预测。</a:t>
            </a:r>
          </a:p>
          <a:p>
            <a:r>
              <a:rPr kumimoji="1" lang="zh-CN" altLang="en-US" dirty="0" smtClean="0"/>
              <a:t>这里面每一行样本是同一个父本，每一列样本是同一个母本，我们把一千次结果做统计，对每个亲本在不同测试中获得的</a:t>
            </a:r>
            <a:r>
              <a:rPr kumimoji="1" lang="en-US" altLang="zh-CN" dirty="0" smtClean="0"/>
              <a:t>PCC</a:t>
            </a:r>
            <a:r>
              <a:rPr kumimoji="1" lang="zh-CN" altLang="en-US" dirty="0" smtClean="0"/>
              <a:t>做了平均，画图就是这个样子，红色的说明这个亲本好预测，蓝色的表示不好预测。可以看到</a:t>
            </a:r>
            <a:r>
              <a:rPr kumimoji="1" lang="en-US" altLang="zh-CN" dirty="0" smtClean="0"/>
              <a:t>PCC</a:t>
            </a:r>
            <a:r>
              <a:rPr kumimoji="1" lang="zh-CN" altLang="en-US" dirty="0" smtClean="0"/>
              <a:t>基本被父本控制。而且大多数行是很好预测的。</a:t>
            </a:r>
            <a:endParaRPr kumimoji="1" lang="zh-CN" altLang="en-US" dirty="0"/>
          </a:p>
        </p:txBody>
      </p:sp>
      <p:sp>
        <p:nvSpPr>
          <p:cNvPr id="4" name="幻灯片编号占位符 3"/>
          <p:cNvSpPr>
            <a:spLocks noGrp="1"/>
          </p:cNvSpPr>
          <p:nvPr>
            <p:ph type="sldNum" sz="quarter" idx="10"/>
          </p:nvPr>
        </p:nvSpPr>
        <p:spPr/>
        <p:txBody>
          <a:bodyPr/>
          <a:lstStyle/>
          <a:p>
            <a:fld id="{995BA7A7-ED3C-DD4A-9710-8451900B86DD}" type="slidenum">
              <a:rPr kumimoji="1" lang="zh-CN" altLang="en-US" smtClean="0"/>
              <a:t>11</a:t>
            </a:fld>
            <a:endParaRPr kumimoji="1" lang="zh-CN" altLang="en-US"/>
          </a:p>
        </p:txBody>
      </p:sp>
    </p:spTree>
    <p:extLst>
      <p:ext uri="{BB962C8B-B14F-4D97-AF65-F5344CB8AC3E}">
        <p14:creationId xmlns:p14="http://schemas.microsoft.com/office/powerpoint/2010/main" val="19511059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我们先说一下我们分析后的结论：初赛和复赛的划分都有问题，初赛选取的几个父本与母本组合出的样本不好预测，而复赛的样本大多数比较好预测。简单的模型是非常难在初赛获得好结果的，但是没有特殊设计的普通的特征选择和机器学习模型反而容易在好预测的样本上得到好结果</a:t>
            </a: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u="none" kern="1200" baseline="0" dirty="0" smtClean="0">
                <a:solidFill>
                  <a:schemeClr val="tx1"/>
                </a:solidFill>
                <a:latin typeface="+mn-lt"/>
                <a:ea typeface="+mn-ea"/>
                <a:cs typeface="+mn-cs"/>
              </a:rPr>
              <a:t>这次比赛的测试没有考虑好不同样本的预测难度的问题。</a:t>
            </a:r>
          </a:p>
          <a:p>
            <a:endParaRPr kumimoji="1" lang="zh-CN" altLang="en-US" dirty="0"/>
          </a:p>
        </p:txBody>
      </p:sp>
      <p:sp>
        <p:nvSpPr>
          <p:cNvPr id="4" name="幻灯片编号占位符 3"/>
          <p:cNvSpPr>
            <a:spLocks noGrp="1"/>
          </p:cNvSpPr>
          <p:nvPr>
            <p:ph type="sldNum" sz="quarter" idx="10"/>
          </p:nvPr>
        </p:nvSpPr>
        <p:spPr/>
        <p:txBody>
          <a:bodyPr/>
          <a:lstStyle/>
          <a:p>
            <a:fld id="{995BA7A7-ED3C-DD4A-9710-8451900B86DD}" type="slidenum">
              <a:rPr kumimoji="1" lang="zh-CN" altLang="en-US" smtClean="0"/>
              <a:t>12</a:t>
            </a:fld>
            <a:endParaRPr kumimoji="1" lang="zh-CN" altLang="en-US"/>
          </a:p>
        </p:txBody>
      </p:sp>
    </p:spTree>
    <p:extLst>
      <p:ext uri="{BB962C8B-B14F-4D97-AF65-F5344CB8AC3E}">
        <p14:creationId xmlns:p14="http://schemas.microsoft.com/office/powerpoint/2010/main" val="11640541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995BA7A7-ED3C-DD4A-9710-8451900B86DD}" type="slidenum">
              <a:rPr kumimoji="1" lang="zh-CN" altLang="en-US" smtClean="0"/>
              <a:t>13</a:t>
            </a:fld>
            <a:endParaRPr kumimoji="1" lang="zh-CN" altLang="en-US"/>
          </a:p>
        </p:txBody>
      </p:sp>
    </p:spTree>
    <p:extLst>
      <p:ext uri="{BB962C8B-B14F-4D97-AF65-F5344CB8AC3E}">
        <p14:creationId xmlns:p14="http://schemas.microsoft.com/office/powerpoint/2010/main" val="1761643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我们意识到初赛的问题，开始重新分析现有的优秀方法，发展新方法的时间只有不到一个月，因此还有大量的工作可以在未来继续做下去。我们相信我们的编程实现的功力以及对机器学习理论创新的深刻理解可以帮助我们想办法找到一个非常好的模型。</a:t>
            </a:r>
          </a:p>
          <a:p>
            <a:endParaRPr kumimoji="1" lang="zh-CN" altLang="en-US" dirty="0" smtClean="0"/>
          </a:p>
          <a:p>
            <a:endParaRPr kumimoji="1" lang="zh-CN" altLang="en-US" dirty="0" smtClean="0"/>
          </a:p>
          <a:p>
            <a:r>
              <a:rPr kumimoji="1" lang="zh-CN" altLang="en-US" dirty="0" smtClean="0"/>
              <a:t>残差模型的预期是通过消除亲本影响后，即获得残差，然后再用</a:t>
            </a:r>
            <a:r>
              <a:rPr kumimoji="1" lang="en-US" altLang="zh-CN" dirty="0" smtClean="0"/>
              <a:t>feature</a:t>
            </a:r>
            <a:r>
              <a:rPr kumimoji="1" lang="zh-CN" altLang="en-US" dirty="0" smtClean="0"/>
              <a:t>把残差部分也能预测好，最终把它们拼在一起的方法。</a:t>
            </a:r>
          </a:p>
          <a:p>
            <a:r>
              <a:rPr lang="en-US" altLang="zh-CN" sz="1200" b="0" i="0" u="none" strike="noStrike" kern="1200" baseline="0" dirty="0" smtClean="0">
                <a:solidFill>
                  <a:schemeClr val="tx1"/>
                </a:solidFill>
                <a:latin typeface="+mn-lt"/>
                <a:ea typeface="+mn-ea"/>
                <a:cs typeface="+mn-cs"/>
              </a:rPr>
              <a:t>LMM </a:t>
            </a:r>
            <a:r>
              <a:rPr lang="zh-CN" altLang="en-US" sz="1200" b="0" i="0" u="none" strike="noStrike" kern="1200" baseline="0" dirty="0" smtClean="0">
                <a:solidFill>
                  <a:schemeClr val="tx1"/>
                </a:solidFill>
                <a:latin typeface="+mn-lt"/>
                <a:ea typeface="+mn-ea"/>
                <a:cs typeface="+mn-cs"/>
              </a:rPr>
              <a:t>模型跟我们之前尝试建⽴的残差模型有相似性，我们⽐较了我们</a:t>
            </a:r>
          </a:p>
          <a:p>
            <a:r>
              <a:rPr lang="zh-CN" altLang="en-US" sz="1200" b="0" i="0" u="none" strike="noStrike" kern="1200" baseline="0" dirty="0" smtClean="0">
                <a:solidFill>
                  <a:schemeClr val="tx1"/>
                </a:solidFill>
                <a:latin typeface="+mn-lt"/>
                <a:ea typeface="+mn-ea"/>
                <a:cs typeface="+mn-cs"/>
              </a:rPr>
              <a:t>之前设计的残差模型与</a:t>
            </a:r>
            <a:r>
              <a:rPr lang="en-US" altLang="zh-CN" sz="1200" b="0" i="0" u="none" strike="noStrike" kern="1200" baseline="0" dirty="0" smtClean="0">
                <a:solidFill>
                  <a:schemeClr val="tx1"/>
                </a:solidFill>
                <a:latin typeface="+mn-lt"/>
                <a:ea typeface="+mn-ea"/>
                <a:cs typeface="+mn-cs"/>
              </a:rPr>
              <a:t>LMM </a:t>
            </a:r>
            <a:r>
              <a:rPr lang="zh-CN" altLang="en-US" sz="1200" b="0" i="0" u="none" strike="noStrike" kern="1200" baseline="0" dirty="0" smtClean="0">
                <a:solidFill>
                  <a:schemeClr val="tx1"/>
                </a:solidFill>
                <a:latin typeface="+mn-lt"/>
                <a:ea typeface="+mn-ea"/>
                <a:cs typeface="+mn-cs"/>
              </a:rPr>
              <a:t>模型，找到了两者最⼤的不同点，正是这点差</a:t>
            </a:r>
          </a:p>
          <a:p>
            <a:r>
              <a:rPr lang="zh-CN" altLang="en-US" sz="1200" b="0" i="0" u="none" strike="noStrike" kern="1200" baseline="0" dirty="0" smtClean="0">
                <a:solidFill>
                  <a:schemeClr val="tx1"/>
                </a:solidFill>
                <a:latin typeface="+mn-lt"/>
                <a:ea typeface="+mn-ea"/>
                <a:cs typeface="+mn-cs"/>
              </a:rPr>
              <a:t>别造成了结果的区别。</a:t>
            </a:r>
          </a:p>
          <a:p>
            <a:r>
              <a:rPr lang="en-US" altLang="zh-CN" sz="1200" b="0" i="0" u="none" strike="noStrike" kern="1200" baseline="0" dirty="0" smtClean="0">
                <a:solidFill>
                  <a:schemeClr val="tx1"/>
                </a:solidFill>
                <a:latin typeface="+mn-lt"/>
                <a:ea typeface="+mn-ea"/>
                <a:cs typeface="+mn-cs"/>
              </a:rPr>
              <a:t>G</a:t>
            </a:r>
            <a:r>
              <a:rPr lang="zh-CN" altLang="en-US" sz="1200" b="0" i="0" u="none" strike="noStrike" kern="1200" baseline="0" dirty="0" smtClean="0">
                <a:solidFill>
                  <a:schemeClr val="tx1"/>
                </a:solidFill>
                <a:latin typeface="+mn-lt"/>
                <a:ea typeface="+mn-ea"/>
                <a:cs typeface="+mn-cs"/>
              </a:rPr>
              <a:t>是随便取的</a:t>
            </a:r>
            <a:r>
              <a:rPr lang="en-US" altLang="zh-CN" sz="1200" b="0" i="0" u="none" strike="noStrike" kern="1200" baseline="0" dirty="0" smtClean="0">
                <a:solidFill>
                  <a:schemeClr val="tx1"/>
                </a:solidFill>
                <a:latin typeface="+mn-lt"/>
                <a:ea typeface="+mn-ea"/>
                <a:cs typeface="+mn-cs"/>
              </a:rPr>
              <a:t>SNPs</a:t>
            </a:r>
            <a:r>
              <a:rPr lang="zh-CN" altLang="en-US" sz="1200" b="0" i="0" u="none" strike="noStrike" kern="1200" baseline="0" dirty="0" smtClean="0">
                <a:solidFill>
                  <a:schemeClr val="tx1"/>
                </a:solidFill>
                <a:latin typeface="+mn-lt"/>
                <a:ea typeface="+mn-ea"/>
                <a:cs typeface="+mn-cs"/>
              </a:rPr>
              <a:t>，</a:t>
            </a:r>
            <a:r>
              <a:rPr lang="en-US" altLang="zh-CN" sz="1200" b="0" i="0" u="none" strike="noStrike" kern="1200" baseline="0" dirty="0" smtClean="0">
                <a:solidFill>
                  <a:schemeClr val="tx1"/>
                </a:solidFill>
                <a:latin typeface="+mn-lt"/>
                <a:ea typeface="+mn-ea"/>
                <a:cs typeface="+mn-cs"/>
              </a:rPr>
              <a:t>X</a:t>
            </a:r>
            <a:r>
              <a:rPr lang="zh-CN" altLang="en-US" sz="1200" b="0" i="0" u="none" strike="noStrike" kern="1200" baseline="0" dirty="0" smtClean="0">
                <a:solidFill>
                  <a:schemeClr val="tx1"/>
                </a:solidFill>
                <a:latin typeface="+mn-lt"/>
                <a:ea typeface="+mn-ea"/>
                <a:cs typeface="+mn-cs"/>
              </a:rPr>
              <a:t>是特征选择挑出来的</a:t>
            </a:r>
          </a:p>
          <a:p>
            <a:endParaRPr kumimoji="1" lang="zh-CN" altLang="en-US" dirty="0" smtClean="0"/>
          </a:p>
          <a:p>
            <a:endParaRPr kumimoji="1" lang="zh-CN" altLang="en-US" dirty="0"/>
          </a:p>
        </p:txBody>
      </p:sp>
      <p:sp>
        <p:nvSpPr>
          <p:cNvPr id="4" name="幻灯片编号占位符 3"/>
          <p:cNvSpPr>
            <a:spLocks noGrp="1"/>
          </p:cNvSpPr>
          <p:nvPr>
            <p:ph type="sldNum" sz="quarter" idx="10"/>
          </p:nvPr>
        </p:nvSpPr>
        <p:spPr/>
        <p:txBody>
          <a:bodyPr/>
          <a:lstStyle/>
          <a:p>
            <a:fld id="{995BA7A7-ED3C-DD4A-9710-8451900B86DD}" type="slidenum">
              <a:rPr kumimoji="1" lang="zh-CN" altLang="en-US" smtClean="0"/>
              <a:t>14</a:t>
            </a:fld>
            <a:endParaRPr kumimoji="1" lang="zh-CN" altLang="en-US"/>
          </a:p>
        </p:txBody>
      </p:sp>
    </p:spTree>
    <p:extLst>
      <p:ext uri="{BB962C8B-B14F-4D97-AF65-F5344CB8AC3E}">
        <p14:creationId xmlns:p14="http://schemas.microsoft.com/office/powerpoint/2010/main" val="5742348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初赛的时候，包括我们，开始时都遇到一个问题，在训练集上训练的很好，送去测试，测试好几次，结果一直都在</a:t>
            </a:r>
            <a:r>
              <a:rPr kumimoji="1" lang="en-US" altLang="zh-CN" dirty="0" smtClean="0"/>
              <a:t>0.5</a:t>
            </a:r>
            <a:r>
              <a:rPr kumimoji="1" lang="zh-CN" altLang="en-US" dirty="0" smtClean="0"/>
              <a:t>、</a:t>
            </a:r>
            <a:r>
              <a:rPr kumimoji="1" lang="en-US" altLang="zh-CN" dirty="0" smtClean="0"/>
              <a:t>0.6</a:t>
            </a:r>
            <a:r>
              <a:rPr kumimoji="1" lang="zh-CN" altLang="en-US" dirty="0" smtClean="0"/>
              <a:t>徘徊（事实上一直到竞赛结束）绝大多数组都是这样。原因就是，大多数模型太简单了，在训练集上表现好是依靠学到了父本和母本的信息预测的，样本间关联性是很强的，但是要预测的样本和训练集的样本的关联性不够，模型学到的信息就不够用了，一般的模型仅仅能够利用到亲本的关联性。</a:t>
            </a:r>
          </a:p>
          <a:p>
            <a:r>
              <a:rPr kumimoji="1" lang="zh-CN" altLang="en-US" dirty="0" smtClean="0"/>
              <a:t>我们分析，一个好的模型应该是这样的：在特征选择的时候，不要让模型受到太多亲本关联性的影响，如果陷入其中，对于需要预测的与已有亲本关联性不强的样本的预测效果就不行了，而在预测的时候，要想办法让模型合理地利用亲本的关联性，所谓的关联性，不是我们手动提取出来特征告诉模型，要让模型通过基因型自己学习样本和已有亲本的关联性，除此之外，还得设计让模型对不受亲本控制的部分的性状，也就是不可遗传性部分预测的比较好才行。</a:t>
            </a:r>
            <a:endParaRPr kumimoji="1" lang="zh-CN" altLang="en-US" dirty="0"/>
          </a:p>
        </p:txBody>
      </p:sp>
      <p:sp>
        <p:nvSpPr>
          <p:cNvPr id="4" name="幻灯片编号占位符 3"/>
          <p:cNvSpPr>
            <a:spLocks noGrp="1"/>
          </p:cNvSpPr>
          <p:nvPr>
            <p:ph type="sldNum" sz="quarter" idx="10"/>
          </p:nvPr>
        </p:nvSpPr>
        <p:spPr/>
        <p:txBody>
          <a:bodyPr/>
          <a:lstStyle/>
          <a:p>
            <a:fld id="{995BA7A7-ED3C-DD4A-9710-8451900B86DD}" type="slidenum">
              <a:rPr kumimoji="1" lang="zh-CN" altLang="en-US" smtClean="0"/>
              <a:t>15</a:t>
            </a:fld>
            <a:endParaRPr kumimoji="1" lang="zh-CN" altLang="en-US"/>
          </a:p>
        </p:txBody>
      </p:sp>
    </p:spTree>
    <p:extLst>
      <p:ext uri="{BB962C8B-B14F-4D97-AF65-F5344CB8AC3E}">
        <p14:creationId xmlns:p14="http://schemas.microsoft.com/office/powerpoint/2010/main" val="12192352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smtClean="0">
                <a:solidFill>
                  <a:schemeClr val="tx1"/>
                </a:solidFill>
                <a:latin typeface="+mn-lt"/>
                <a:ea typeface="+mn-ea"/>
                <a:cs typeface="+mn-cs"/>
              </a:rPr>
              <a:t>思想：大多数特征和性状可能没有相关性，普通模型靠的是学习亲本的关联性预测的，没有主动考虑和性状相关的</a:t>
            </a:r>
            <a:r>
              <a:rPr lang="en-US" altLang="zh-CN" sz="1200" kern="1200" dirty="0" err="1" smtClean="0">
                <a:solidFill>
                  <a:schemeClr val="tx1"/>
                </a:solidFill>
                <a:latin typeface="+mn-lt"/>
                <a:ea typeface="+mn-ea"/>
                <a:cs typeface="+mn-cs"/>
              </a:rPr>
              <a:t>snp</a:t>
            </a:r>
            <a:r>
              <a:rPr lang="zh-CN" altLang="en-US" sz="1200" kern="1200" dirty="0" smtClean="0">
                <a:solidFill>
                  <a:schemeClr val="tx1"/>
                </a:solidFill>
                <a:latin typeface="+mn-lt"/>
                <a:ea typeface="+mn-ea"/>
                <a:cs typeface="+mn-cs"/>
              </a:rPr>
              <a:t>（</a:t>
            </a:r>
            <a:r>
              <a:rPr lang="en-US" altLang="zh-CN" sz="1200" kern="1200" dirty="0" smtClean="0">
                <a:solidFill>
                  <a:schemeClr val="tx1"/>
                </a:solidFill>
                <a:latin typeface="+mn-lt"/>
                <a:ea typeface="+mn-ea"/>
                <a:cs typeface="+mn-cs"/>
              </a:rPr>
              <a:t>causal</a:t>
            </a:r>
            <a:r>
              <a:rPr lang="zh-CN" altLang="en-US" sz="1200" kern="1200" dirty="0" smtClean="0">
                <a:solidFill>
                  <a:schemeClr val="tx1"/>
                </a:solidFill>
                <a:latin typeface="+mn-lt"/>
                <a:ea typeface="+mn-ea"/>
                <a:cs typeface="+mn-cs"/>
              </a:rPr>
              <a:t>），大多数</a:t>
            </a:r>
            <a:r>
              <a:rPr lang="en-US" altLang="zh-CN" sz="1200" kern="1200" dirty="0" err="1" smtClean="0">
                <a:solidFill>
                  <a:schemeClr val="tx1"/>
                </a:solidFill>
                <a:latin typeface="+mn-lt"/>
                <a:ea typeface="+mn-ea"/>
                <a:cs typeface="+mn-cs"/>
              </a:rPr>
              <a:t>snp</a:t>
            </a:r>
            <a:r>
              <a:rPr lang="zh-CN" altLang="en-US" sz="1200" kern="1200" dirty="0" smtClean="0">
                <a:solidFill>
                  <a:schemeClr val="tx1"/>
                </a:solidFill>
                <a:latin typeface="+mn-lt"/>
                <a:ea typeface="+mn-ea"/>
                <a:cs typeface="+mn-cs"/>
              </a:rPr>
              <a:t>并不能控制性状</a:t>
            </a:r>
            <a:endParaRPr lang="zh-CN" altLang="en-US" sz="1200" b="0" i="0" u="none" strike="noStrike" kern="1200" baseline="0" dirty="0" smtClean="0">
              <a:solidFill>
                <a:schemeClr val="tx1"/>
              </a:solidFill>
              <a:latin typeface="+mn-lt"/>
              <a:ea typeface="+mn-ea"/>
              <a:cs typeface="+mn-cs"/>
            </a:endParaRPr>
          </a:p>
          <a:p>
            <a:endParaRPr lang="zh-CN" altLang="en-US" sz="1200" b="0" i="0" u="none" strike="noStrike" kern="1200" baseline="0" dirty="0" smtClean="0">
              <a:solidFill>
                <a:schemeClr val="tx1"/>
              </a:solidFill>
              <a:latin typeface="+mn-lt"/>
              <a:ea typeface="+mn-ea"/>
              <a:cs typeface="+mn-cs"/>
            </a:endParaRPr>
          </a:p>
          <a:p>
            <a:r>
              <a:rPr lang="zh-CN" altLang="en-US" sz="1200" b="0" i="0" u="none" strike="noStrike" kern="1200" baseline="0" dirty="0" smtClean="0">
                <a:solidFill>
                  <a:schemeClr val="tx1"/>
                </a:solidFill>
                <a:latin typeface="+mn-lt"/>
                <a:ea typeface="+mn-ea"/>
                <a:cs typeface="+mn-cs"/>
              </a:rPr>
              <a:t>现在把时间回到九月份，我们经过和其他组一样长期的失败的探索后，认定我们需要主要围绕⼀个问题尝试各种解决⽅法，即在特征</a:t>
            </a:r>
          </a:p>
          <a:p>
            <a:r>
              <a:rPr lang="zh-CN" altLang="en-US" sz="1200" b="0" i="0" u="none" strike="noStrike" kern="1200" baseline="0" dirty="0" smtClean="0">
                <a:solidFill>
                  <a:schemeClr val="tx1"/>
                </a:solidFill>
                <a:latin typeface="+mn-lt"/>
                <a:ea typeface="+mn-ea"/>
                <a:cs typeface="+mn-cs"/>
              </a:rPr>
              <a:t>选择阶段消除样本间的关联性来选特征，除了可遗传部分，还要考虑随机效应。同时预测时还能⽤到样本间关联性的问题，因为显然我们要预测的样本中亲本有一方是未知的，普通方法在训练集选择特征时只考虑了样本关联性，这样的模型只能控制预测结果的一部分。当然预测的时候我们还是可以用关联性的，因为需要预测的样本亲本有一方是已知的。</a:t>
            </a:r>
          </a:p>
          <a:p>
            <a:endParaRPr lang="zh-CN" altLang="en-US" sz="1200" b="0" i="0" u="none" strike="noStrike" kern="1200" baseline="0" dirty="0" smtClean="0">
              <a:solidFill>
                <a:schemeClr val="tx1"/>
              </a:solidFill>
              <a:latin typeface="+mn-lt"/>
              <a:ea typeface="+mn-ea"/>
              <a:cs typeface="+mn-cs"/>
            </a:endParaRPr>
          </a:p>
          <a:p>
            <a:r>
              <a:rPr lang="zh-CN" altLang="en-US" sz="1200" b="0" i="0" u="none" strike="noStrike" kern="1200" baseline="0" dirty="0" smtClean="0">
                <a:solidFill>
                  <a:schemeClr val="tx1"/>
                </a:solidFill>
                <a:latin typeface="+mn-lt"/>
                <a:ea typeface="+mn-ea"/>
                <a:cs typeface="+mn-cs"/>
              </a:rPr>
              <a:t>我们发现了一个已有的研究，</a:t>
            </a:r>
            <a:r>
              <a:rPr lang="en-US" altLang="zh-CN" sz="1200" b="0" i="0" u="none" strike="noStrike" kern="1200" baseline="0" dirty="0" err="1" smtClean="0">
                <a:solidFill>
                  <a:schemeClr val="tx1"/>
                </a:solidFill>
                <a:latin typeface="+mn-lt"/>
                <a:ea typeface="+mn-ea"/>
                <a:cs typeface="+mn-cs"/>
              </a:rPr>
              <a:t>FaST</a:t>
            </a:r>
            <a:r>
              <a:rPr lang="en-US" altLang="zh-CN" sz="1200" b="0" i="0" u="none" strike="noStrike" kern="1200" baseline="0" dirty="0" smtClean="0">
                <a:solidFill>
                  <a:schemeClr val="tx1"/>
                </a:solidFill>
                <a:latin typeface="+mn-lt"/>
                <a:ea typeface="+mn-ea"/>
                <a:cs typeface="+mn-cs"/>
              </a:rPr>
              <a:t>-LMM</a:t>
            </a:r>
            <a:r>
              <a:rPr lang="zh-CN" altLang="en-US" sz="1200" b="0" i="0" u="none" strike="noStrike" kern="1200" baseline="0" dirty="0" smtClean="0">
                <a:solidFill>
                  <a:schemeClr val="tx1"/>
                </a:solidFill>
                <a:latin typeface="+mn-lt"/>
                <a:ea typeface="+mn-ea"/>
                <a:cs typeface="+mn-cs"/>
              </a:rPr>
              <a:t>（</a:t>
            </a:r>
            <a:r>
              <a:rPr lang="en-US" altLang="zh-CN" sz="1200" b="0" i="0" u="none" strike="noStrike" kern="1200" baseline="0" dirty="0" smtClean="0">
                <a:solidFill>
                  <a:schemeClr val="tx1"/>
                </a:solidFill>
                <a:latin typeface="+mn-lt"/>
                <a:ea typeface="+mn-ea"/>
                <a:cs typeface="+mn-cs"/>
              </a:rPr>
              <a:t>factored</a:t>
            </a:r>
            <a:r>
              <a:rPr lang="zh-CN" altLang="en-US" sz="1200" b="0" i="0" u="none" strike="noStrike" kern="1200" baseline="0" dirty="0" smtClean="0">
                <a:solidFill>
                  <a:schemeClr val="tx1"/>
                </a:solidFill>
                <a:latin typeface="+mn-lt"/>
                <a:ea typeface="+mn-ea"/>
                <a:cs typeface="+mn-cs"/>
              </a:rPr>
              <a:t> </a:t>
            </a:r>
            <a:r>
              <a:rPr lang="en-US" altLang="zh-CN" sz="1200" b="0" i="0" u="none" strike="noStrike" kern="1200" baseline="0" dirty="0" smtClean="0">
                <a:solidFill>
                  <a:schemeClr val="tx1"/>
                </a:solidFill>
                <a:latin typeface="+mn-lt"/>
                <a:ea typeface="+mn-ea"/>
                <a:cs typeface="+mn-cs"/>
              </a:rPr>
              <a:t>spectrally transformed linear mixed models) </a:t>
            </a:r>
            <a:r>
              <a:rPr lang="zh-CN" altLang="en-US" sz="1200" b="0" i="0" u="none" strike="noStrike" kern="1200" baseline="0" dirty="0" smtClean="0">
                <a:solidFill>
                  <a:schemeClr val="tx1"/>
                </a:solidFill>
                <a:latin typeface="+mn-lt"/>
                <a:ea typeface="+mn-ea"/>
                <a:cs typeface="+mn-cs"/>
              </a:rPr>
              <a:t>等⽅法，</a:t>
            </a:r>
          </a:p>
          <a:p>
            <a:r>
              <a:rPr lang="en-US" altLang="zh-CN" sz="1200" b="0" i="0" u="none" strike="noStrike" kern="1200" baseline="0" dirty="0" smtClean="0">
                <a:solidFill>
                  <a:schemeClr val="tx1"/>
                </a:solidFill>
                <a:latin typeface="+mn-lt"/>
                <a:ea typeface="+mn-ea"/>
                <a:cs typeface="+mn-cs"/>
              </a:rPr>
              <a:t>LMM </a:t>
            </a:r>
            <a:r>
              <a:rPr lang="zh-CN" altLang="en-US" sz="1200" b="0" i="0" u="none" strike="noStrike" kern="1200" baseline="0" dirty="0" smtClean="0">
                <a:solidFill>
                  <a:schemeClr val="tx1"/>
                </a:solidFill>
                <a:latin typeface="+mn-lt"/>
                <a:ea typeface="+mn-ea"/>
                <a:cs typeface="+mn-cs"/>
              </a:rPr>
              <a:t>类模型⽅法的核⼼思想，就是考虑样本之间亲缘关系（基因组的相似性）及其他干扰因素，然</a:t>
            </a:r>
          </a:p>
          <a:p>
            <a:r>
              <a:rPr lang="zh-CN" altLang="en-US" sz="1200" b="0" i="0" u="none" strike="noStrike" kern="1200" baseline="0" dirty="0" smtClean="0">
                <a:solidFill>
                  <a:schemeClr val="tx1"/>
                </a:solidFill>
                <a:latin typeface="+mn-lt"/>
                <a:ea typeface="+mn-ea"/>
                <a:cs typeface="+mn-cs"/>
              </a:rPr>
              <a:t>后筛选真正对性状预测有贡献的</a:t>
            </a:r>
            <a:r>
              <a:rPr lang="en-US" altLang="zh-CN" sz="1200" b="0" i="0" u="none" strike="noStrike" kern="1200" baseline="0" dirty="0" smtClean="0">
                <a:solidFill>
                  <a:schemeClr val="tx1"/>
                </a:solidFill>
                <a:latin typeface="+mn-lt"/>
                <a:ea typeface="+mn-ea"/>
                <a:cs typeface="+mn-cs"/>
              </a:rPr>
              <a:t>SNP</a:t>
            </a:r>
            <a:r>
              <a:rPr lang="zh-CN" altLang="en-US" sz="1200" b="0" i="0" u="none" strike="noStrike" kern="1200" baseline="0" dirty="0" smtClean="0">
                <a:solidFill>
                  <a:schemeClr val="tx1"/>
                </a:solidFill>
                <a:latin typeface="+mn-lt"/>
                <a:ea typeface="+mn-ea"/>
                <a:cs typeface="+mn-cs"/>
              </a:rPr>
              <a:t>。但是因为计算量很⼤，</a:t>
            </a:r>
            <a:r>
              <a:rPr lang="en-US" altLang="zh-CN" sz="1200" b="0" i="0" u="none" strike="noStrike" kern="1200" baseline="0" dirty="0" err="1" smtClean="0">
                <a:solidFill>
                  <a:schemeClr val="tx1"/>
                </a:solidFill>
                <a:latin typeface="+mn-lt"/>
                <a:ea typeface="+mn-ea"/>
                <a:cs typeface="+mn-cs"/>
              </a:rPr>
              <a:t>FaST</a:t>
            </a:r>
            <a:r>
              <a:rPr lang="en-US" altLang="zh-CN" sz="1200" b="0" i="0" u="none" strike="noStrike" kern="1200" baseline="0" dirty="0" smtClean="0">
                <a:solidFill>
                  <a:schemeClr val="tx1"/>
                </a:solidFill>
                <a:latin typeface="+mn-lt"/>
                <a:ea typeface="+mn-ea"/>
                <a:cs typeface="+mn-cs"/>
              </a:rPr>
              <a:t>-LMM </a:t>
            </a:r>
            <a:r>
              <a:rPr lang="zh-CN" altLang="en-US" sz="1200" b="0" i="0" u="none" strike="noStrike" kern="1200" baseline="0" dirty="0" smtClean="0">
                <a:solidFill>
                  <a:schemeClr val="tx1"/>
                </a:solidFill>
                <a:latin typeface="+mn-lt"/>
                <a:ea typeface="+mn-ea"/>
                <a:cs typeface="+mn-cs"/>
              </a:rPr>
              <a:t>的</a:t>
            </a:r>
          </a:p>
          <a:p>
            <a:r>
              <a:rPr lang="zh-CN" altLang="en-US" sz="1200" b="0" i="0" u="none" strike="noStrike" kern="1200" baseline="0" dirty="0" smtClean="0">
                <a:solidFill>
                  <a:schemeClr val="tx1"/>
                </a:solidFill>
                <a:latin typeface="+mn-lt"/>
                <a:ea typeface="+mn-ea"/>
                <a:cs typeface="+mn-cs"/>
              </a:rPr>
              <a:t>研究做了很多优化，降低了计算量。</a:t>
            </a:r>
          </a:p>
          <a:p>
            <a:r>
              <a:rPr lang="en-US" altLang="zh-CN" sz="1200" b="0" i="0" u="none" strike="noStrike" kern="1200" baseline="0" dirty="0" err="1" smtClean="0">
                <a:solidFill>
                  <a:schemeClr val="tx1"/>
                </a:solidFill>
                <a:latin typeface="+mn-lt"/>
                <a:ea typeface="+mn-ea"/>
                <a:cs typeface="+mn-cs"/>
              </a:rPr>
              <a:t>FaST</a:t>
            </a:r>
            <a:r>
              <a:rPr lang="en-US" altLang="zh-CN" sz="1200" b="0" i="0" u="none" strike="noStrike" kern="1200" baseline="0" dirty="0" smtClean="0">
                <a:solidFill>
                  <a:schemeClr val="tx1"/>
                </a:solidFill>
                <a:latin typeface="+mn-lt"/>
                <a:ea typeface="+mn-ea"/>
                <a:cs typeface="+mn-cs"/>
              </a:rPr>
              <a:t>-LMM </a:t>
            </a:r>
            <a:r>
              <a:rPr lang="zh-CN" altLang="en-US" sz="1200" b="0" i="0" u="none" strike="noStrike" kern="1200" baseline="0" dirty="0" smtClean="0">
                <a:solidFill>
                  <a:schemeClr val="tx1"/>
                </a:solidFill>
                <a:latin typeface="+mn-lt"/>
                <a:ea typeface="+mn-ea"/>
                <a:cs typeface="+mn-cs"/>
              </a:rPr>
              <a:t>及类似的基于</a:t>
            </a:r>
            <a:r>
              <a:rPr lang="en-US" altLang="zh-CN" sz="1200" b="0" i="0" u="none" strike="noStrike" kern="1200" baseline="0" dirty="0" smtClean="0">
                <a:solidFill>
                  <a:schemeClr val="tx1"/>
                </a:solidFill>
                <a:latin typeface="+mn-lt"/>
                <a:ea typeface="+mn-ea"/>
                <a:cs typeface="+mn-cs"/>
              </a:rPr>
              <a:t>linear mixed model </a:t>
            </a:r>
            <a:r>
              <a:rPr lang="zh-CN" altLang="en-US" sz="1200" b="0" i="0" u="none" strike="noStrike" kern="1200" baseline="0" dirty="0" smtClean="0">
                <a:solidFill>
                  <a:schemeClr val="tx1"/>
                </a:solidFill>
                <a:latin typeface="+mn-lt"/>
                <a:ea typeface="+mn-ea"/>
                <a:cs typeface="+mn-cs"/>
              </a:rPr>
              <a:t>的算法的实质是不直接推断亲本，⽽是计算遗传相</a:t>
            </a:r>
          </a:p>
          <a:p>
            <a:r>
              <a:rPr lang="zh-CN" altLang="en-US" sz="1200" b="0" i="0" u="none" strike="noStrike" kern="1200" baseline="0" dirty="0" smtClean="0">
                <a:solidFill>
                  <a:schemeClr val="tx1"/>
                </a:solidFill>
                <a:latin typeface="+mn-lt"/>
                <a:ea typeface="+mn-ea"/>
                <a:cs typeface="+mn-cs"/>
              </a:rPr>
              <a:t>似性，其两部分组成分别是：基于遗传相似性预测的性状和基于显著相关的</a:t>
            </a:r>
            <a:r>
              <a:rPr lang="en-US" altLang="zh-CN" sz="1200" b="0" i="0" u="none" strike="noStrike" kern="1200" baseline="0" dirty="0" smtClean="0">
                <a:solidFill>
                  <a:schemeClr val="tx1"/>
                </a:solidFill>
                <a:latin typeface="+mn-lt"/>
                <a:ea typeface="+mn-ea"/>
                <a:cs typeface="+mn-cs"/>
              </a:rPr>
              <a:t>SNP </a:t>
            </a:r>
            <a:r>
              <a:rPr lang="zh-CN" altLang="en-US" sz="1200" b="0" i="0" u="none" strike="noStrike" kern="1200" baseline="0" dirty="0" smtClean="0">
                <a:solidFill>
                  <a:schemeClr val="tx1"/>
                </a:solidFill>
                <a:latin typeface="+mn-lt"/>
                <a:ea typeface="+mn-ea"/>
                <a:cs typeface="+mn-cs"/>
              </a:rPr>
              <a:t>预测的性状</a:t>
            </a:r>
            <a:endParaRPr kumimoji="1" lang="zh-CN" altLang="en-US" sz="1200" b="0" i="0" u="none" strike="noStrike" kern="1200" baseline="0" dirty="0" smtClean="0">
              <a:solidFill>
                <a:schemeClr val="tx1"/>
              </a:solidFill>
              <a:latin typeface="+mn-lt"/>
              <a:ea typeface="+mn-ea"/>
              <a:cs typeface="+mn-cs"/>
            </a:endParaRPr>
          </a:p>
          <a:p>
            <a:endParaRPr kumimoji="1" lang="zh-CN" altLang="en-US" dirty="0"/>
          </a:p>
        </p:txBody>
      </p:sp>
      <p:sp>
        <p:nvSpPr>
          <p:cNvPr id="4" name="幻灯片编号占位符 3"/>
          <p:cNvSpPr>
            <a:spLocks noGrp="1"/>
          </p:cNvSpPr>
          <p:nvPr>
            <p:ph type="sldNum" sz="quarter" idx="10"/>
          </p:nvPr>
        </p:nvSpPr>
        <p:spPr/>
        <p:txBody>
          <a:bodyPr/>
          <a:lstStyle/>
          <a:p>
            <a:fld id="{995BA7A7-ED3C-DD4A-9710-8451900B86DD}" type="slidenum">
              <a:rPr kumimoji="1" lang="zh-CN" altLang="en-US" smtClean="0"/>
              <a:t>16</a:t>
            </a:fld>
            <a:endParaRPr kumimoji="1" lang="zh-CN" altLang="en-US"/>
          </a:p>
        </p:txBody>
      </p:sp>
    </p:spTree>
    <p:extLst>
      <p:ext uri="{BB962C8B-B14F-4D97-AF65-F5344CB8AC3E}">
        <p14:creationId xmlns:p14="http://schemas.microsoft.com/office/powerpoint/2010/main" val="12674405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u="none" kern="1200" baseline="0" dirty="0" smtClean="0">
                <a:solidFill>
                  <a:schemeClr val="tx1"/>
                </a:solidFill>
                <a:latin typeface="+mn-lt"/>
                <a:ea typeface="+mn-ea"/>
                <a:cs typeface="+mn-cs"/>
              </a:rPr>
              <a:t>对模型的分析和使用不是我们的重点，只是简单介绍</a:t>
            </a:r>
            <a:r>
              <a:rPr lang="en-US" altLang="zh-CN" sz="1200" u="none" kern="1200" baseline="0" dirty="0" smtClean="0">
                <a:solidFill>
                  <a:schemeClr val="tx1"/>
                </a:solidFill>
                <a:latin typeface="+mn-lt"/>
                <a:ea typeface="+mn-ea"/>
                <a:cs typeface="+mn-cs"/>
              </a:rPr>
              <a:t>Fast-LMM</a:t>
            </a:r>
            <a:r>
              <a:rPr lang="zh-CN" altLang="en-US" sz="1200" u="none" kern="1200" baseline="0" dirty="0" smtClean="0">
                <a:solidFill>
                  <a:schemeClr val="tx1"/>
                </a:solidFill>
                <a:latin typeface="+mn-lt"/>
                <a:ea typeface="+mn-ea"/>
                <a:cs typeface="+mn-cs"/>
              </a:rPr>
              <a:t>模型的思路。</a:t>
            </a:r>
          </a:p>
          <a:p>
            <a:endParaRPr lang="zh-CN" altLang="en-US" sz="1200" u="none" kern="1200" baseline="0" dirty="0" smtClean="0">
              <a:solidFill>
                <a:schemeClr val="tx1"/>
              </a:solidFill>
              <a:latin typeface="+mn-lt"/>
              <a:ea typeface="+mn-ea"/>
              <a:cs typeface="+mn-cs"/>
            </a:endParaRPr>
          </a:p>
          <a:p>
            <a:r>
              <a:rPr lang="zh-CN" altLang="en-US" sz="1200" u="none" kern="1200" baseline="0" dirty="0" smtClean="0">
                <a:solidFill>
                  <a:schemeClr val="tx1"/>
                </a:solidFill>
                <a:latin typeface="+mn-lt"/>
                <a:ea typeface="+mn-ea"/>
                <a:cs typeface="+mn-cs"/>
              </a:rPr>
              <a:t>我们可以定义可遗传性，即由</a:t>
            </a:r>
            <a:r>
              <a:rPr lang="en-US" altLang="zh-CN" sz="1200" u="none" kern="1200" baseline="0" dirty="0" smtClean="0">
                <a:solidFill>
                  <a:schemeClr val="tx1"/>
                </a:solidFill>
                <a:latin typeface="+mn-lt"/>
                <a:ea typeface="+mn-ea"/>
                <a:cs typeface="+mn-cs"/>
              </a:rPr>
              <a:t>K</a:t>
            </a:r>
            <a:r>
              <a:rPr lang="zh-CN" altLang="en-US" sz="1200" u="none" kern="1200" baseline="0" dirty="0" smtClean="0">
                <a:solidFill>
                  <a:schemeClr val="tx1"/>
                </a:solidFill>
                <a:latin typeface="+mn-lt"/>
                <a:ea typeface="+mn-ea"/>
                <a:cs typeface="+mn-cs"/>
              </a:rPr>
              <a:t>可以解释的部分的比例，从定义上就是可预测的方差跟总的方差的比值，可以反映预测未知样本形状的</a:t>
            </a:r>
            <a:r>
              <a:rPr lang="en-US" altLang="zh-CN" sz="1200" u="none" kern="1200" baseline="0" dirty="0" smtClean="0">
                <a:solidFill>
                  <a:schemeClr val="tx1"/>
                </a:solidFill>
                <a:latin typeface="+mn-lt"/>
                <a:ea typeface="+mn-ea"/>
                <a:cs typeface="+mn-cs"/>
              </a:rPr>
              <a:t>r2</a:t>
            </a:r>
            <a:r>
              <a:rPr lang="zh-CN" altLang="en-US" sz="1200" u="none" kern="1200" baseline="0" dirty="0" smtClean="0">
                <a:solidFill>
                  <a:schemeClr val="tx1"/>
                </a:solidFill>
                <a:latin typeface="+mn-lt"/>
                <a:ea typeface="+mn-ea"/>
                <a:cs typeface="+mn-cs"/>
              </a:rPr>
              <a:t>，预测可遗传性等价于预测性状的</a:t>
            </a:r>
            <a:r>
              <a:rPr lang="en-US" altLang="zh-CN" sz="1200" u="none" kern="1200" baseline="0" dirty="0" smtClean="0">
                <a:solidFill>
                  <a:schemeClr val="tx1"/>
                </a:solidFill>
                <a:latin typeface="+mn-lt"/>
                <a:ea typeface="+mn-ea"/>
                <a:cs typeface="+mn-cs"/>
              </a:rPr>
              <a:t>r^2</a:t>
            </a:r>
            <a:r>
              <a:rPr lang="zh-CN" altLang="en-US" sz="1200" u="none" kern="1200" baseline="0" dirty="0" smtClean="0">
                <a:solidFill>
                  <a:schemeClr val="tx1"/>
                </a:solidFill>
                <a:latin typeface="+mn-lt"/>
                <a:ea typeface="+mn-ea"/>
                <a:cs typeface="+mn-cs"/>
              </a:rPr>
              <a:t>的期望。</a:t>
            </a:r>
          </a:p>
          <a:p>
            <a:r>
              <a:rPr lang="zh-CN" altLang="en-US" sz="1200" u="none" kern="1200" baseline="0" dirty="0" smtClean="0">
                <a:solidFill>
                  <a:schemeClr val="tx1"/>
                </a:solidFill>
                <a:latin typeface="+mn-lt"/>
                <a:ea typeface="+mn-ea"/>
                <a:cs typeface="+mn-cs"/>
              </a:rPr>
              <a:t>与⾼斯过程进⾏⽐较，可以看到</a:t>
            </a:r>
            <a:r>
              <a:rPr lang="en-US" altLang="zh-CN" sz="1200" u="none" kern="1200" baseline="0" dirty="0" smtClean="0">
                <a:solidFill>
                  <a:schemeClr val="tx1"/>
                </a:solidFill>
                <a:latin typeface="+mn-lt"/>
                <a:ea typeface="+mn-ea"/>
                <a:cs typeface="+mn-cs"/>
              </a:rPr>
              <a:t>Fast-LMM </a:t>
            </a:r>
            <a:r>
              <a:rPr lang="zh-CN" altLang="en-US" sz="1200" u="none" kern="1200" baseline="0" dirty="0" smtClean="0">
                <a:solidFill>
                  <a:schemeClr val="tx1"/>
                </a:solidFill>
                <a:latin typeface="+mn-lt"/>
                <a:ea typeface="+mn-ea"/>
                <a:cs typeface="+mn-cs"/>
              </a:rPr>
              <a:t>的改进，其中</a:t>
            </a:r>
            <a:r>
              <a:rPr lang="en-US" altLang="zh-CN" sz="1200" u="none" kern="1200" baseline="0" dirty="0" smtClean="0">
                <a:solidFill>
                  <a:schemeClr val="tx1"/>
                </a:solidFill>
                <a:latin typeface="+mn-lt"/>
                <a:ea typeface="+mn-ea"/>
                <a:cs typeface="+mn-cs"/>
              </a:rPr>
              <a:t>K = GGT </a:t>
            </a:r>
            <a:r>
              <a:rPr lang="zh-CN" altLang="en-US" sz="1200" u="none" kern="1200" baseline="0" dirty="0" smtClean="0">
                <a:solidFill>
                  <a:schemeClr val="tx1"/>
                </a:solidFill>
                <a:latin typeface="+mn-lt"/>
                <a:ea typeface="+mn-ea"/>
                <a:cs typeface="+mn-cs"/>
              </a:rPr>
              <a:t>就相当于⾼斯过程中的</a:t>
            </a:r>
            <a:r>
              <a:rPr lang="en-US" altLang="zh-CN" sz="1200" u="none" kern="1200" baseline="0" dirty="0" smtClean="0">
                <a:solidFill>
                  <a:schemeClr val="tx1"/>
                </a:solidFill>
                <a:latin typeface="+mn-lt"/>
                <a:ea typeface="+mn-ea"/>
                <a:cs typeface="+mn-cs"/>
              </a:rPr>
              <a:t>Dot product kernel</a:t>
            </a:r>
            <a:r>
              <a:rPr lang="zh-CN" altLang="en-US" sz="1200" u="none" kern="1200" baseline="0" dirty="0" smtClean="0">
                <a:solidFill>
                  <a:schemeClr val="tx1"/>
                </a:solidFill>
                <a:latin typeface="+mn-lt"/>
                <a:ea typeface="+mn-ea"/>
                <a:cs typeface="+mn-cs"/>
              </a:rPr>
              <a:t>，只是在⾼斯过程中，没有考虑到</a:t>
            </a:r>
            <a:r>
              <a:rPr lang="en-US" altLang="zh-CN" sz="1200" u="none" kern="1200" baseline="0" dirty="0" smtClean="0">
                <a:solidFill>
                  <a:schemeClr val="tx1"/>
                </a:solidFill>
                <a:latin typeface="+mn-lt"/>
                <a:ea typeface="+mn-ea"/>
                <a:cs typeface="+mn-cs"/>
              </a:rPr>
              <a:t>K </a:t>
            </a:r>
            <a:r>
              <a:rPr lang="zh-CN" altLang="en-US" sz="1200" u="none" kern="1200" baseline="0" dirty="0" smtClean="0">
                <a:solidFill>
                  <a:schemeClr val="tx1"/>
                </a:solidFill>
                <a:latin typeface="+mn-lt"/>
                <a:ea typeface="+mn-ea"/>
                <a:cs typeface="+mn-cs"/>
              </a:rPr>
              <a:t>前⾯的系数。我们会使⽤</a:t>
            </a:r>
            <a:r>
              <a:rPr lang="en-US" altLang="zh-CN" sz="1200" u="none" kern="1200" baseline="0" dirty="0" smtClean="0">
                <a:solidFill>
                  <a:schemeClr val="tx1"/>
                </a:solidFill>
                <a:latin typeface="+mn-lt"/>
                <a:ea typeface="+mn-ea"/>
                <a:cs typeface="+mn-cs"/>
              </a:rPr>
              <a:t>optimize </a:t>
            </a:r>
            <a:r>
              <a:rPr lang="zh-CN" altLang="en-US" sz="1200" u="none" kern="1200" baseline="0" dirty="0" smtClean="0">
                <a:solidFill>
                  <a:schemeClr val="tx1"/>
                </a:solidFill>
                <a:latin typeface="+mn-lt"/>
                <a:ea typeface="+mn-ea"/>
                <a:cs typeface="+mn-cs"/>
              </a:rPr>
              <a:t>函数来优化</a:t>
            </a:r>
            <a:r>
              <a:rPr lang="en-US" altLang="zh-CN" sz="1200" u="none" kern="1200" baseline="0" dirty="0" smtClean="0">
                <a:solidFill>
                  <a:schemeClr val="tx1"/>
                </a:solidFill>
                <a:latin typeface="+mn-lt"/>
                <a:ea typeface="+mn-ea"/>
                <a:cs typeface="+mn-cs"/>
              </a:rPr>
              <a:t>log marginal likelihood</a:t>
            </a:r>
            <a:r>
              <a:rPr lang="zh-CN" altLang="en-US" sz="1200" u="none" kern="1200" baseline="0" dirty="0" smtClean="0">
                <a:solidFill>
                  <a:schemeClr val="tx1"/>
                </a:solidFill>
                <a:latin typeface="+mn-lt"/>
                <a:ea typeface="+mn-ea"/>
                <a:cs typeface="+mn-cs"/>
              </a:rPr>
              <a:t> 来找到最好的系数</a:t>
            </a:r>
          </a:p>
          <a:p>
            <a:endParaRPr lang="zh-CN" altLang="en-US" sz="1200" u="none" kern="1200" baseline="0" dirty="0" smtClean="0">
              <a:solidFill>
                <a:schemeClr val="tx1"/>
              </a:solidFill>
              <a:latin typeface="+mn-lt"/>
              <a:ea typeface="+mn-ea"/>
              <a:cs typeface="+mn-cs"/>
            </a:endParaRPr>
          </a:p>
          <a:p>
            <a:r>
              <a:rPr lang="zh-CN" altLang="en-US" sz="1200" u="none" kern="1200" baseline="0" dirty="0" smtClean="0">
                <a:solidFill>
                  <a:schemeClr val="tx1"/>
                </a:solidFill>
                <a:latin typeface="+mn-lt"/>
                <a:ea typeface="+mn-ea"/>
                <a:cs typeface="+mn-cs"/>
              </a:rPr>
              <a:t>利⽤这种⽅法，我们考虑</a:t>
            </a:r>
            <a:r>
              <a:rPr lang="en-US" altLang="zh-CN" sz="1200" u="none" kern="1200" baseline="0" dirty="0" smtClean="0">
                <a:solidFill>
                  <a:schemeClr val="tx1"/>
                </a:solidFill>
                <a:latin typeface="+mn-lt"/>
                <a:ea typeface="+mn-ea"/>
                <a:cs typeface="+mn-cs"/>
              </a:rPr>
              <a:t>SNP </a:t>
            </a:r>
            <a:r>
              <a:rPr lang="zh-CN" altLang="en-US" sz="1200" u="none" kern="1200" baseline="0" dirty="0" smtClean="0">
                <a:solidFill>
                  <a:schemeClr val="tx1"/>
                </a:solidFill>
                <a:latin typeface="+mn-lt"/>
                <a:ea typeface="+mn-ea"/>
                <a:cs typeface="+mn-cs"/>
              </a:rPr>
              <a:t>对性状的影响时消除了</a:t>
            </a:r>
            <a:r>
              <a:rPr lang="en-US" altLang="zh-CN" sz="1200" u="none" kern="1200" baseline="0" dirty="0" smtClean="0">
                <a:solidFill>
                  <a:schemeClr val="tx1"/>
                </a:solidFill>
                <a:latin typeface="+mn-lt"/>
                <a:ea typeface="+mn-ea"/>
                <a:cs typeface="+mn-cs"/>
              </a:rPr>
              <a:t>sigma^2_g K</a:t>
            </a:r>
            <a:r>
              <a:rPr lang="zh-CN" altLang="en-US" sz="1200" u="none" kern="1200" baseline="0" dirty="0" smtClean="0">
                <a:solidFill>
                  <a:schemeClr val="tx1"/>
                </a:solidFill>
                <a:latin typeface="+mn-lt"/>
                <a:ea typeface="+mn-ea"/>
                <a:cs typeface="+mn-cs"/>
              </a:rPr>
              <a:t>的影响。这⽐之前的残差模型做的更好，因为之前的模型并没有</a:t>
            </a:r>
            <a:r>
              <a:rPr lang="en-US" altLang="zh-CN" sz="1200" u="none" kern="1200" baseline="0" dirty="0" err="1" smtClean="0">
                <a:solidFill>
                  <a:schemeClr val="tx1"/>
                </a:solidFill>
                <a:latin typeface="+mn-lt"/>
                <a:ea typeface="+mn-ea"/>
                <a:cs typeface="+mn-cs"/>
              </a:rPr>
              <a:t>sigma_g,sigma_e</a:t>
            </a:r>
            <a:r>
              <a:rPr lang="zh-CN" altLang="en-US" sz="1200" u="none" kern="1200" baseline="0" dirty="0" smtClean="0">
                <a:solidFill>
                  <a:schemeClr val="tx1"/>
                </a:solidFill>
                <a:latin typeface="+mn-lt"/>
                <a:ea typeface="+mn-ea"/>
                <a:cs typeface="+mn-cs"/>
              </a:rPr>
              <a:t>这样的参数。</a:t>
            </a:r>
            <a:endParaRPr kumimoji="1" lang="zh-CN" altLang="en-US" dirty="0"/>
          </a:p>
        </p:txBody>
      </p:sp>
      <p:sp>
        <p:nvSpPr>
          <p:cNvPr id="4" name="幻灯片编号占位符 3"/>
          <p:cNvSpPr>
            <a:spLocks noGrp="1"/>
          </p:cNvSpPr>
          <p:nvPr>
            <p:ph type="sldNum" sz="quarter" idx="10"/>
          </p:nvPr>
        </p:nvSpPr>
        <p:spPr/>
        <p:txBody>
          <a:bodyPr/>
          <a:lstStyle/>
          <a:p>
            <a:fld id="{995BA7A7-ED3C-DD4A-9710-8451900B86DD}" type="slidenum">
              <a:rPr kumimoji="1" lang="zh-CN" altLang="en-US" smtClean="0"/>
              <a:t>17</a:t>
            </a:fld>
            <a:endParaRPr kumimoji="1" lang="zh-CN" altLang="en-US"/>
          </a:p>
        </p:txBody>
      </p:sp>
    </p:spTree>
    <p:extLst>
      <p:ext uri="{BB962C8B-B14F-4D97-AF65-F5344CB8AC3E}">
        <p14:creationId xmlns:p14="http://schemas.microsoft.com/office/powerpoint/2010/main" val="9471425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接下来我们讲我们的模型，</a:t>
            </a:r>
            <a:r>
              <a:rPr kumimoji="1" lang="en-US" altLang="zh-CN" dirty="0" smtClean="0"/>
              <a:t>Mixed-Ridge</a:t>
            </a:r>
            <a:endParaRPr kumimoji="1" lang="zh-CN" altLang="en-US" dirty="0" smtClean="0"/>
          </a:p>
          <a:p>
            <a:r>
              <a:rPr kumimoji="1" lang="zh-CN" altLang="en-US" dirty="0" smtClean="0"/>
              <a:t>我们改进了</a:t>
            </a:r>
            <a:r>
              <a:rPr kumimoji="1" lang="en-US" altLang="zh-CN" dirty="0" smtClean="0"/>
              <a:t>Fast-LMM</a:t>
            </a:r>
            <a:r>
              <a:rPr kumimoji="1" lang="zh-CN" altLang="en-US" baseline="0" dirty="0" smtClean="0"/>
              <a:t>  更快，结果更好，更简洁，我们证明了等价性，而且又做了一个快速抽样的方法帮助挑选</a:t>
            </a:r>
            <a:r>
              <a:rPr kumimoji="1" lang="en-US" altLang="zh-CN" baseline="0" dirty="0" smtClean="0"/>
              <a:t>feature</a:t>
            </a:r>
            <a:r>
              <a:rPr kumimoji="1" lang="zh-CN" altLang="en-US" baseline="0" dirty="0" smtClean="0"/>
              <a:t>，调整参数。</a:t>
            </a:r>
          </a:p>
          <a:p>
            <a:endParaRPr kumimoji="1" lang="zh-CN" altLang="en-US" dirty="0"/>
          </a:p>
        </p:txBody>
      </p:sp>
      <p:sp>
        <p:nvSpPr>
          <p:cNvPr id="4" name="幻灯片编号占位符 3"/>
          <p:cNvSpPr>
            <a:spLocks noGrp="1"/>
          </p:cNvSpPr>
          <p:nvPr>
            <p:ph type="sldNum" sz="quarter" idx="10"/>
          </p:nvPr>
        </p:nvSpPr>
        <p:spPr/>
        <p:txBody>
          <a:bodyPr/>
          <a:lstStyle/>
          <a:p>
            <a:fld id="{995BA7A7-ED3C-DD4A-9710-8451900B86DD}" type="slidenum">
              <a:rPr kumimoji="1" lang="zh-CN" altLang="en-US" smtClean="0"/>
              <a:t>18</a:t>
            </a:fld>
            <a:endParaRPr kumimoji="1" lang="zh-CN" altLang="en-US"/>
          </a:p>
        </p:txBody>
      </p:sp>
    </p:spTree>
    <p:extLst>
      <p:ext uri="{BB962C8B-B14F-4D97-AF65-F5344CB8AC3E}">
        <p14:creationId xmlns:p14="http://schemas.microsoft.com/office/powerpoint/2010/main" val="21302274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LMM</a:t>
            </a:r>
            <a:r>
              <a:rPr kumimoji="1" lang="zh-CN" altLang="en-US" dirty="0" smtClean="0"/>
              <a:t>模型克服了普通机器学习模型的不足，但是哪怕是</a:t>
            </a:r>
            <a:r>
              <a:rPr kumimoji="1" lang="en-US" altLang="zh-CN" dirty="0" err="1" smtClean="0"/>
              <a:t>FaST</a:t>
            </a:r>
            <a:r>
              <a:rPr kumimoji="1" lang="en-US" altLang="zh-CN" dirty="0" smtClean="0"/>
              <a:t>-LMM,</a:t>
            </a:r>
            <a:r>
              <a:rPr kumimoji="1" lang="zh-CN" altLang="en-US" dirty="0" smtClean="0"/>
              <a:t>其效率依然不够高，</a:t>
            </a:r>
            <a:r>
              <a:rPr lang="en-US" altLang="zh-CN" sz="1200" b="0" i="0" u="none" strike="noStrike" kern="1200" baseline="0" dirty="0" err="1" smtClean="0">
                <a:solidFill>
                  <a:schemeClr val="tx1"/>
                </a:solidFill>
                <a:latin typeface="+mn-lt"/>
                <a:ea typeface="+mn-ea"/>
                <a:cs typeface="+mn-cs"/>
              </a:rPr>
              <a:t>FaST</a:t>
            </a:r>
            <a:r>
              <a:rPr lang="en-US" altLang="zh-CN" sz="1200" b="0" i="0" u="none" strike="noStrike" kern="1200" baseline="0" dirty="0" smtClean="0">
                <a:solidFill>
                  <a:schemeClr val="tx1"/>
                </a:solidFill>
                <a:latin typeface="+mn-lt"/>
                <a:ea typeface="+mn-ea"/>
                <a:cs typeface="+mn-cs"/>
              </a:rPr>
              <a:t>-LMM </a:t>
            </a:r>
            <a:r>
              <a:rPr lang="zh-CN" altLang="en-US" sz="1200" b="0" i="0" u="none" strike="noStrike" kern="1200" baseline="0" dirty="0" smtClean="0">
                <a:solidFill>
                  <a:schemeClr val="tx1"/>
                </a:solidFill>
                <a:latin typeface="+mn-lt"/>
                <a:ea typeface="+mn-ea"/>
                <a:cs typeface="+mn-cs"/>
              </a:rPr>
              <a:t>模型的缺点是，当选取的</a:t>
            </a:r>
            <a:r>
              <a:rPr lang="en-US" altLang="zh-CN" sz="1200" b="0" i="0" u="none" strike="noStrike" kern="1200" baseline="0" dirty="0" smtClean="0">
                <a:solidFill>
                  <a:schemeClr val="tx1"/>
                </a:solidFill>
                <a:latin typeface="+mn-lt"/>
                <a:ea typeface="+mn-ea"/>
                <a:cs typeface="+mn-cs"/>
              </a:rPr>
              <a:t>SNP </a:t>
            </a:r>
            <a:r>
              <a:rPr lang="zh-CN" altLang="en-US" sz="1200" b="0" i="0" u="none" strike="noStrike" kern="1200" baseline="0" dirty="0" smtClean="0">
                <a:solidFill>
                  <a:schemeClr val="tx1"/>
                </a:solidFill>
                <a:latin typeface="+mn-lt"/>
                <a:ea typeface="+mn-ea"/>
                <a:cs typeface="+mn-cs"/>
              </a:rPr>
              <a:t>线</a:t>
            </a:r>
          </a:p>
          <a:p>
            <a:r>
              <a:rPr lang="zh-CN" altLang="en-US" sz="1200" b="0" i="0" u="none" strike="noStrike" kern="1200" baseline="0" dirty="0" smtClean="0">
                <a:solidFill>
                  <a:schemeClr val="tx1"/>
                </a:solidFill>
                <a:latin typeface="+mn-lt"/>
                <a:ea typeface="+mn-ea"/>
                <a:cs typeface="+mn-cs"/>
              </a:rPr>
              <a:t>性相关或者线性相关性⾼（</a:t>
            </a:r>
            <a:r>
              <a:rPr lang="en-US" altLang="zh-CN" sz="1200" b="0" i="0" u="none" strike="noStrike" kern="1200" baseline="0" dirty="0" err="1" smtClean="0">
                <a:solidFill>
                  <a:schemeClr val="tx1"/>
                </a:solidFill>
                <a:latin typeface="+mn-lt"/>
                <a:ea typeface="+mn-ea"/>
                <a:cs typeface="+mn-cs"/>
              </a:rPr>
              <a:t>colinearity</a:t>
            </a:r>
            <a:r>
              <a:rPr lang="zh-CN" altLang="en-US" sz="1200" b="0" i="0" u="none" strike="noStrike" kern="1200" baseline="0" dirty="0" smtClean="0">
                <a:solidFill>
                  <a:schemeClr val="tx1"/>
                </a:solidFill>
                <a:latin typeface="+mn-lt"/>
                <a:ea typeface="+mn-ea"/>
                <a:cs typeface="+mn-cs"/>
              </a:rPr>
              <a:t>）时，回归系数会变得很⼤，从⽽预测值的误差⾮常⼤。⽽且优化参数</a:t>
            </a:r>
            <a:r>
              <a:rPr lang="en-US" altLang="zh-CN" sz="1200" b="0" i="0" u="none" strike="noStrike" kern="1200" baseline="0" dirty="0" smtClean="0">
                <a:solidFill>
                  <a:schemeClr val="tx1"/>
                </a:solidFill>
                <a:latin typeface="+mn-lt"/>
                <a:ea typeface="+mn-ea"/>
                <a:cs typeface="+mn-cs"/>
              </a:rPr>
              <a:t>h2 </a:t>
            </a:r>
            <a:r>
              <a:rPr lang="zh-CN" altLang="en-US" sz="1200" b="0" i="0" u="none" strike="noStrike" kern="1200" baseline="0" dirty="0" smtClean="0">
                <a:solidFill>
                  <a:schemeClr val="tx1"/>
                </a:solidFill>
                <a:latin typeface="+mn-lt"/>
                <a:ea typeface="+mn-ea"/>
                <a:cs typeface="+mn-cs"/>
              </a:rPr>
              <a:t>需要的时间很长，</a:t>
            </a:r>
            <a:r>
              <a:rPr kumimoji="1" lang="zh-CN" altLang="en-US" dirty="0" smtClean="0"/>
              <a:t>当我们的</a:t>
            </a:r>
            <a:r>
              <a:rPr kumimoji="1" lang="en-US" altLang="zh-CN" dirty="0" smtClean="0"/>
              <a:t>SNPs</a:t>
            </a:r>
            <a:r>
              <a:rPr kumimoji="1" lang="zh-CN" altLang="en-US" dirty="0" smtClean="0"/>
              <a:t> 非常多的时候，调参和优化模型非常慢，</a:t>
            </a:r>
            <a:r>
              <a:rPr lang="zh-CN" altLang="en-US" sz="1200" b="0" i="0" u="none" strike="noStrike" kern="1200" baseline="0" dirty="0" smtClean="0">
                <a:solidFill>
                  <a:schemeClr val="tx1"/>
                </a:solidFill>
                <a:latin typeface="+mn-lt"/>
                <a:ea typeface="+mn-ea"/>
                <a:cs typeface="+mn-cs"/>
              </a:rPr>
              <a:t>不适合快速筛选。</a:t>
            </a:r>
          </a:p>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dirty="0" smtClean="0"/>
              <a:t>我们需要发展新的模型提高效率，更好地做交叉验证，同时线性模型还有可以通过不断迭代优化损失函数，使用正则化进行参数约束等好处，因此我们建立了一个基于线性模型的新模型，</a:t>
            </a:r>
            <a:r>
              <a:rPr kumimoji="1" lang="en-US" altLang="zh-CN" dirty="0" smtClean="0"/>
              <a:t>Mixed-Ridge</a:t>
            </a:r>
            <a:endParaRPr kumimoji="1" lang="zh-CN" altLang="en-US" dirty="0" smtClean="0"/>
          </a:p>
        </p:txBody>
      </p:sp>
      <p:sp>
        <p:nvSpPr>
          <p:cNvPr id="4" name="幻灯片编号占位符 3"/>
          <p:cNvSpPr>
            <a:spLocks noGrp="1"/>
          </p:cNvSpPr>
          <p:nvPr>
            <p:ph type="sldNum" sz="quarter" idx="10"/>
          </p:nvPr>
        </p:nvSpPr>
        <p:spPr/>
        <p:txBody>
          <a:bodyPr/>
          <a:lstStyle/>
          <a:p>
            <a:fld id="{31EF110D-A2B7-504B-96BF-3925C5296330}" type="slidenum">
              <a:rPr kumimoji="1" lang="zh-CN" altLang="en-US" smtClean="0"/>
              <a:t>19</a:t>
            </a:fld>
            <a:endParaRPr kumimoji="1" lang="zh-CN" altLang="en-US"/>
          </a:p>
        </p:txBody>
      </p:sp>
    </p:spTree>
    <p:extLst>
      <p:ext uri="{BB962C8B-B14F-4D97-AF65-F5344CB8AC3E}">
        <p14:creationId xmlns:p14="http://schemas.microsoft.com/office/powerpoint/2010/main" val="3358760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我们模型如上面所示</a:t>
            </a:r>
          </a:p>
          <a:p>
            <a:r>
              <a:rPr kumimoji="1" lang="en-US" altLang="zh-CN" dirty="0" smtClean="0"/>
              <a:t>Y</a:t>
            </a:r>
            <a:r>
              <a:rPr kumimoji="1" lang="zh-CN" altLang="en-US" dirty="0" smtClean="0"/>
              <a:t>是预测性状，</a:t>
            </a:r>
            <a:r>
              <a:rPr kumimoji="1" lang="en-US" altLang="zh-CN" dirty="0" smtClean="0"/>
              <a:t>X1</a:t>
            </a:r>
            <a:r>
              <a:rPr kumimoji="1" lang="zh-CN" altLang="en-US" dirty="0" smtClean="0"/>
              <a:t>是我们挑的</a:t>
            </a:r>
            <a:r>
              <a:rPr kumimoji="1" lang="en-US" altLang="zh-CN" dirty="0" smtClean="0"/>
              <a:t>SNPs</a:t>
            </a:r>
            <a:r>
              <a:rPr kumimoji="1" lang="zh-CN" altLang="en-US" dirty="0" smtClean="0"/>
              <a:t>，相当于需要挑选的超参数，</a:t>
            </a:r>
            <a:r>
              <a:rPr kumimoji="1" lang="en-US" altLang="zh-CN" dirty="0" smtClean="0"/>
              <a:t>\Lambda</a:t>
            </a:r>
            <a:r>
              <a:rPr kumimoji="1" lang="zh-CN" altLang="en-US" dirty="0" smtClean="0"/>
              <a:t> 是从随机选的十万个</a:t>
            </a:r>
            <a:r>
              <a:rPr kumimoji="1" lang="en-US" altLang="zh-CN" dirty="0" smtClean="0"/>
              <a:t>SNP</a:t>
            </a:r>
            <a:r>
              <a:rPr kumimoji="1" lang="zh-CN" altLang="en-US" dirty="0" smtClean="0"/>
              <a:t>经过奇异值分解的一部分得到的，</a:t>
            </a:r>
          </a:p>
          <a:p>
            <a:r>
              <a:rPr kumimoji="1" lang="en-US" altLang="zh-CN" dirty="0" smtClean="0"/>
              <a:t>U1</a:t>
            </a:r>
            <a:r>
              <a:rPr kumimoji="1" lang="zh-CN" altLang="en-US" dirty="0" smtClean="0"/>
              <a:t>是高于某个阈值的</a:t>
            </a:r>
            <a:r>
              <a:rPr kumimoji="1" lang="en-US" altLang="zh-CN" dirty="0" smtClean="0"/>
              <a:t>U</a:t>
            </a:r>
            <a:r>
              <a:rPr kumimoji="1" lang="zh-CN" altLang="en-US" dirty="0" smtClean="0"/>
              <a:t>中的奇异值（</a:t>
            </a:r>
            <a:r>
              <a:rPr kumimoji="1" lang="en-US" altLang="zh-CN" dirty="0" smtClean="0"/>
              <a:t>0.1</a:t>
            </a:r>
            <a:r>
              <a:rPr kumimoji="1" lang="zh-CN" altLang="en-US" dirty="0" smtClean="0"/>
              <a:t>）</a:t>
            </a:r>
          </a:p>
          <a:p>
            <a:r>
              <a:rPr kumimoji="1" lang="en-US" altLang="zh-CN" dirty="0" smtClean="0"/>
              <a:t>U1</a:t>
            </a:r>
            <a:r>
              <a:rPr kumimoji="1" lang="zh-CN" altLang="en-US" dirty="0" smtClean="0"/>
              <a:t>是从</a:t>
            </a:r>
            <a:r>
              <a:rPr kumimoji="1" lang="en-US" altLang="zh-CN" dirty="0" smtClean="0"/>
              <a:t>6210</a:t>
            </a:r>
            <a:r>
              <a:rPr kumimoji="1" lang="zh-CN" altLang="en-US" dirty="0" smtClean="0"/>
              <a:t>列的</a:t>
            </a:r>
            <a:r>
              <a:rPr kumimoji="1" lang="en-US" altLang="zh-CN" dirty="0" smtClean="0"/>
              <a:t>U</a:t>
            </a:r>
            <a:r>
              <a:rPr kumimoji="1" lang="zh-CN" altLang="en-US" dirty="0" smtClean="0"/>
              <a:t>中选取的前</a:t>
            </a:r>
            <a:r>
              <a:rPr kumimoji="1" lang="en-US" altLang="zh-CN" dirty="0" smtClean="0"/>
              <a:t>270</a:t>
            </a:r>
            <a:r>
              <a:rPr kumimoji="1" lang="zh-CN" altLang="en-US" dirty="0" smtClean="0"/>
              <a:t>列，</a:t>
            </a:r>
            <a:r>
              <a:rPr lang="en-US" altLang="zh-CN" sz="1200" b="0" i="0" u="none" strike="noStrike" kern="1200" baseline="0" dirty="0" smtClean="0">
                <a:solidFill>
                  <a:schemeClr val="tx1"/>
                </a:solidFill>
                <a:latin typeface="+mn-lt"/>
                <a:ea typeface="+mn-ea"/>
                <a:cs typeface="+mn-cs"/>
              </a:rPr>
              <a:t>dimension of U1 is 100,000 * 270. </a:t>
            </a:r>
            <a:endParaRPr lang="zh-CN" altLang="en-US" sz="1200" b="0" i="0" u="none" strike="noStrike" kern="1200" baseline="0" dirty="0" smtClean="0">
              <a:solidFill>
                <a:schemeClr val="tx1"/>
              </a:solidFill>
              <a:latin typeface="+mn-lt"/>
              <a:ea typeface="+mn-ea"/>
              <a:cs typeface="+mn-cs"/>
            </a:endParaRPr>
          </a:p>
        </p:txBody>
      </p:sp>
      <p:sp>
        <p:nvSpPr>
          <p:cNvPr id="4" name="幻灯片编号占位符 3"/>
          <p:cNvSpPr>
            <a:spLocks noGrp="1"/>
          </p:cNvSpPr>
          <p:nvPr>
            <p:ph type="sldNum" sz="quarter" idx="10"/>
          </p:nvPr>
        </p:nvSpPr>
        <p:spPr/>
        <p:txBody>
          <a:bodyPr/>
          <a:lstStyle/>
          <a:p>
            <a:fld id="{31EF110D-A2B7-504B-96BF-3925C5296330}" type="slidenum">
              <a:rPr kumimoji="1" lang="zh-CN" altLang="en-US" smtClean="0"/>
              <a:t>20</a:t>
            </a:fld>
            <a:endParaRPr kumimoji="1" lang="zh-CN" altLang="en-US"/>
          </a:p>
        </p:txBody>
      </p:sp>
    </p:spTree>
    <p:extLst>
      <p:ext uri="{BB962C8B-B14F-4D97-AF65-F5344CB8AC3E}">
        <p14:creationId xmlns:p14="http://schemas.microsoft.com/office/powerpoint/2010/main" val="3946579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u="none" kern="1200" baseline="0" dirty="0" smtClean="0">
                <a:solidFill>
                  <a:schemeClr val="tx1"/>
                </a:solidFill>
                <a:latin typeface="+mn-lt"/>
                <a:ea typeface="+mn-ea"/>
                <a:cs typeface="+mn-cs"/>
              </a:rPr>
              <a:t>比赛目的很明确，利用玉米的</a:t>
            </a:r>
            <a:r>
              <a:rPr lang="en-US" altLang="zh-CN" sz="1200" u="none" kern="1200" baseline="0" dirty="0" smtClean="0">
                <a:solidFill>
                  <a:schemeClr val="tx1"/>
                </a:solidFill>
                <a:latin typeface="+mn-lt"/>
                <a:ea typeface="+mn-ea"/>
                <a:cs typeface="+mn-cs"/>
              </a:rPr>
              <a:t>SNP</a:t>
            </a:r>
            <a:r>
              <a:rPr lang="zh-CN" altLang="en-US" sz="1200" u="none" kern="1200" baseline="0" dirty="0" smtClean="0">
                <a:solidFill>
                  <a:schemeClr val="tx1"/>
                </a:solidFill>
                <a:latin typeface="+mn-lt"/>
                <a:ea typeface="+mn-ea"/>
                <a:cs typeface="+mn-cs"/>
              </a:rPr>
              <a:t>数据预测性状，每个样本有约</a:t>
            </a:r>
            <a:r>
              <a:rPr lang="en-US" altLang="zh-CN" sz="1200" u="none" kern="1200" baseline="0" dirty="0" smtClean="0">
                <a:solidFill>
                  <a:schemeClr val="tx1"/>
                </a:solidFill>
                <a:latin typeface="+mn-lt"/>
                <a:ea typeface="+mn-ea"/>
                <a:cs typeface="+mn-cs"/>
              </a:rPr>
              <a:t>190</a:t>
            </a:r>
            <a:r>
              <a:rPr lang="zh-CN" altLang="en-US" sz="1200" u="none" kern="1200" baseline="0" dirty="0" smtClean="0">
                <a:solidFill>
                  <a:schemeClr val="tx1"/>
                </a:solidFill>
                <a:latin typeface="+mn-lt"/>
                <a:ea typeface="+mn-ea"/>
                <a:cs typeface="+mn-cs"/>
              </a:rPr>
              <a:t>万</a:t>
            </a:r>
            <a:r>
              <a:rPr lang="en-US" altLang="zh-CN" sz="1200" u="none" kern="1200" baseline="0" dirty="0" smtClean="0">
                <a:solidFill>
                  <a:schemeClr val="tx1"/>
                </a:solidFill>
                <a:latin typeface="+mn-lt"/>
                <a:ea typeface="+mn-ea"/>
                <a:cs typeface="+mn-cs"/>
              </a:rPr>
              <a:t>SNP</a:t>
            </a:r>
            <a:r>
              <a:rPr lang="zh-CN" altLang="en-US" sz="1200" u="none" kern="1200" baseline="0" dirty="0" smtClean="0">
                <a:solidFill>
                  <a:schemeClr val="tx1"/>
                </a:solidFill>
                <a:latin typeface="+mn-lt"/>
                <a:ea typeface="+mn-ea"/>
                <a:cs typeface="+mn-cs"/>
              </a:rPr>
              <a:t>来预测样本的三个性状，初赛训练集与测试集划分如图。</a:t>
            </a:r>
          </a:p>
          <a:p>
            <a:endParaRPr lang="zh-CN" altLang="en-US" sz="1200" u="none" kern="1200" baseline="0" dirty="0" smtClean="0">
              <a:solidFill>
                <a:schemeClr val="tx1"/>
              </a:solidFill>
              <a:latin typeface="+mn-lt"/>
              <a:ea typeface="+mn-ea"/>
              <a:cs typeface="+mn-cs"/>
            </a:endParaRPr>
          </a:p>
          <a:p>
            <a:r>
              <a:rPr lang="zh-CN" altLang="en-US" sz="1200" u="none" kern="1200" baseline="0" dirty="0" smtClean="0">
                <a:solidFill>
                  <a:schemeClr val="tx1"/>
                </a:solidFill>
                <a:latin typeface="+mn-lt"/>
                <a:ea typeface="+mn-ea"/>
                <a:cs typeface="+mn-cs"/>
              </a:rPr>
              <a:t>单核苷酸多态性</a:t>
            </a:r>
            <a:r>
              <a:rPr lang="en-US" altLang="zh-CN" sz="1200" u="none" kern="1200" baseline="0" dirty="0" smtClean="0">
                <a:solidFill>
                  <a:schemeClr val="tx1"/>
                </a:solidFill>
                <a:latin typeface="+mn-lt"/>
                <a:ea typeface="+mn-ea"/>
                <a:cs typeface="+mn-cs"/>
              </a:rPr>
              <a:t>(single nucleotide polymorphism</a:t>
            </a:r>
            <a:r>
              <a:rPr lang="zh-CN" altLang="en-US" sz="1200" u="none" kern="1200" baseline="0" dirty="0" smtClean="0">
                <a:solidFill>
                  <a:schemeClr val="tx1"/>
                </a:solidFill>
                <a:latin typeface="+mn-lt"/>
                <a:ea typeface="+mn-ea"/>
                <a:cs typeface="+mn-cs"/>
              </a:rPr>
              <a:t>，</a:t>
            </a:r>
            <a:r>
              <a:rPr lang="en-US" altLang="zh-CN" sz="1200" u="none" kern="1200" baseline="0" dirty="0" smtClean="0">
                <a:solidFill>
                  <a:schemeClr val="tx1"/>
                </a:solidFill>
                <a:latin typeface="+mn-lt"/>
                <a:ea typeface="+mn-ea"/>
                <a:cs typeface="+mn-cs"/>
              </a:rPr>
              <a:t>SNP),</a:t>
            </a:r>
            <a:r>
              <a:rPr lang="zh-CN" altLang="en-US" sz="1200" u="none" kern="1200" baseline="0" dirty="0" smtClean="0">
                <a:solidFill>
                  <a:schemeClr val="tx1"/>
                </a:solidFill>
                <a:latin typeface="+mn-lt"/>
                <a:ea typeface="+mn-ea"/>
                <a:cs typeface="+mn-cs"/>
              </a:rPr>
              <a:t>主要是指在基因组水平上由单个核苷酸的变异所引起的</a:t>
            </a:r>
            <a:r>
              <a:rPr lang="en-US" altLang="zh-CN" sz="1200" u="none" kern="1200" baseline="0" dirty="0" smtClean="0">
                <a:solidFill>
                  <a:schemeClr val="tx1"/>
                </a:solidFill>
                <a:latin typeface="+mn-lt"/>
                <a:ea typeface="+mn-ea"/>
                <a:cs typeface="+mn-cs"/>
              </a:rPr>
              <a:t>DNA</a:t>
            </a:r>
            <a:r>
              <a:rPr lang="zh-CN" altLang="en-US" sz="1200" u="none" kern="1200" baseline="0" dirty="0" smtClean="0">
                <a:solidFill>
                  <a:schemeClr val="tx1"/>
                </a:solidFill>
                <a:latin typeface="+mn-lt"/>
                <a:ea typeface="+mn-ea"/>
                <a:cs typeface="+mn-cs"/>
              </a:rPr>
              <a:t>序列多态性。它是人类可遗传的变异中最常见的一种。占所有已知多态性的</a:t>
            </a:r>
            <a:r>
              <a:rPr lang="en-US" altLang="zh-CN" sz="1200" u="none" kern="1200" baseline="0" dirty="0" smtClean="0">
                <a:solidFill>
                  <a:schemeClr val="tx1"/>
                </a:solidFill>
                <a:latin typeface="+mn-lt"/>
                <a:ea typeface="+mn-ea"/>
                <a:cs typeface="+mn-cs"/>
              </a:rPr>
              <a:t>90%</a:t>
            </a:r>
            <a:r>
              <a:rPr lang="zh-CN" altLang="en-US" sz="1200" u="none" kern="1200" baseline="0" dirty="0" smtClean="0">
                <a:solidFill>
                  <a:schemeClr val="tx1"/>
                </a:solidFill>
                <a:latin typeface="+mn-lt"/>
                <a:ea typeface="+mn-ea"/>
                <a:cs typeface="+mn-cs"/>
              </a:rPr>
              <a:t>以上。</a:t>
            </a:r>
            <a:r>
              <a:rPr lang="en-US" altLang="zh-CN" sz="1200" u="none" kern="1200" baseline="0" dirty="0" smtClean="0">
                <a:solidFill>
                  <a:schemeClr val="tx1"/>
                </a:solidFill>
                <a:latin typeface="+mn-lt"/>
                <a:ea typeface="+mn-ea"/>
                <a:cs typeface="+mn-cs"/>
              </a:rPr>
              <a:t>SNP</a:t>
            </a:r>
            <a:r>
              <a:rPr lang="zh-CN" altLang="en-US" sz="1200" u="none" kern="1200" baseline="0" dirty="0" smtClean="0">
                <a:solidFill>
                  <a:schemeClr val="tx1"/>
                </a:solidFill>
                <a:latin typeface="+mn-lt"/>
                <a:ea typeface="+mn-ea"/>
                <a:cs typeface="+mn-cs"/>
              </a:rPr>
              <a:t>在人类基因组中广泛存在，平均每</a:t>
            </a:r>
            <a:r>
              <a:rPr lang="en-US" altLang="zh-CN" sz="1200" u="none" kern="1200" baseline="0" dirty="0" smtClean="0">
                <a:solidFill>
                  <a:schemeClr val="tx1"/>
                </a:solidFill>
                <a:latin typeface="+mn-lt"/>
                <a:ea typeface="+mn-ea"/>
                <a:cs typeface="+mn-cs"/>
              </a:rPr>
              <a:t>500</a:t>
            </a:r>
            <a:r>
              <a:rPr lang="zh-CN" altLang="en-US" sz="1200" u="none" kern="1200" baseline="0" dirty="0" smtClean="0">
                <a:solidFill>
                  <a:schemeClr val="tx1"/>
                </a:solidFill>
                <a:latin typeface="+mn-lt"/>
                <a:ea typeface="+mn-ea"/>
                <a:cs typeface="+mn-cs"/>
              </a:rPr>
              <a:t>～</a:t>
            </a:r>
            <a:r>
              <a:rPr lang="en-US" altLang="zh-CN" sz="1200" u="none" kern="1200" baseline="0" dirty="0" smtClean="0">
                <a:solidFill>
                  <a:schemeClr val="tx1"/>
                </a:solidFill>
                <a:latin typeface="+mn-lt"/>
                <a:ea typeface="+mn-ea"/>
                <a:cs typeface="+mn-cs"/>
              </a:rPr>
              <a:t>1000</a:t>
            </a:r>
            <a:r>
              <a:rPr lang="zh-CN" altLang="en-US" sz="1200" u="none" kern="1200" baseline="0" dirty="0" smtClean="0">
                <a:solidFill>
                  <a:schemeClr val="tx1"/>
                </a:solidFill>
                <a:latin typeface="+mn-lt"/>
                <a:ea typeface="+mn-ea"/>
                <a:cs typeface="+mn-cs"/>
              </a:rPr>
              <a:t>个碱基对中就有</a:t>
            </a:r>
            <a:r>
              <a:rPr lang="en-US" altLang="zh-CN" sz="1200" u="none" kern="1200" baseline="0" dirty="0" smtClean="0">
                <a:solidFill>
                  <a:schemeClr val="tx1"/>
                </a:solidFill>
                <a:latin typeface="+mn-lt"/>
                <a:ea typeface="+mn-ea"/>
                <a:cs typeface="+mn-cs"/>
              </a:rPr>
              <a:t>1</a:t>
            </a:r>
            <a:r>
              <a:rPr lang="zh-CN" altLang="en-US" sz="1200" u="none" kern="1200" baseline="0" dirty="0" smtClean="0">
                <a:solidFill>
                  <a:schemeClr val="tx1"/>
                </a:solidFill>
                <a:latin typeface="+mn-lt"/>
                <a:ea typeface="+mn-ea"/>
                <a:cs typeface="+mn-cs"/>
              </a:rPr>
              <a:t>个，估计其总数可达</a:t>
            </a:r>
            <a:r>
              <a:rPr lang="en-US" altLang="zh-CN" sz="1200" u="none" kern="1200" baseline="0" dirty="0" smtClean="0">
                <a:solidFill>
                  <a:schemeClr val="tx1"/>
                </a:solidFill>
                <a:latin typeface="+mn-lt"/>
                <a:ea typeface="+mn-ea"/>
                <a:cs typeface="+mn-cs"/>
              </a:rPr>
              <a:t>300</a:t>
            </a:r>
            <a:r>
              <a:rPr lang="zh-CN" altLang="en-US" sz="1200" u="none" kern="1200" baseline="0" dirty="0" smtClean="0">
                <a:solidFill>
                  <a:schemeClr val="tx1"/>
                </a:solidFill>
                <a:latin typeface="+mn-lt"/>
                <a:ea typeface="+mn-ea"/>
                <a:cs typeface="+mn-cs"/>
              </a:rPr>
              <a:t>万个甚至更多。</a:t>
            </a:r>
          </a:p>
          <a:p>
            <a:r>
              <a:rPr lang="zh-CN" altLang="en-US" sz="1200" u="none" kern="1200" baseline="0" dirty="0" smtClean="0">
                <a:solidFill>
                  <a:schemeClr val="tx1"/>
                </a:solidFill>
                <a:latin typeface="+mn-lt"/>
                <a:ea typeface="+mn-ea"/>
                <a:cs typeface="+mn-cs"/>
              </a:rPr>
              <a:t>（理论上讲，</a:t>
            </a:r>
            <a:r>
              <a:rPr lang="en-US" altLang="zh-CN" sz="1200" u="none" kern="1200" baseline="0" dirty="0" smtClean="0">
                <a:solidFill>
                  <a:schemeClr val="tx1"/>
                </a:solidFill>
                <a:latin typeface="+mn-lt"/>
                <a:ea typeface="+mn-ea"/>
                <a:cs typeface="+mn-cs"/>
              </a:rPr>
              <a:t>SNP</a:t>
            </a:r>
            <a:r>
              <a:rPr lang="zh-CN" altLang="en-US" sz="1200" u="none" kern="1200" baseline="0" dirty="0" smtClean="0">
                <a:solidFill>
                  <a:schemeClr val="tx1"/>
                </a:solidFill>
                <a:latin typeface="+mn-lt"/>
                <a:ea typeface="+mn-ea"/>
                <a:cs typeface="+mn-cs"/>
              </a:rPr>
              <a:t>既可能是二等位多态性，也可能是</a:t>
            </a:r>
            <a:r>
              <a:rPr lang="en-US" altLang="zh-CN" sz="1200" u="none" kern="1200" baseline="0" dirty="0" smtClean="0">
                <a:solidFill>
                  <a:schemeClr val="tx1"/>
                </a:solidFill>
                <a:latin typeface="+mn-lt"/>
                <a:ea typeface="+mn-ea"/>
                <a:cs typeface="+mn-cs"/>
              </a:rPr>
              <a:t>3</a:t>
            </a:r>
            <a:r>
              <a:rPr lang="zh-CN" altLang="en-US" sz="1200" u="none" kern="1200" baseline="0" dirty="0" smtClean="0">
                <a:solidFill>
                  <a:schemeClr val="tx1"/>
                </a:solidFill>
                <a:latin typeface="+mn-lt"/>
                <a:ea typeface="+mn-ea"/>
                <a:cs typeface="+mn-cs"/>
              </a:rPr>
              <a:t>个或</a:t>
            </a:r>
            <a:r>
              <a:rPr lang="en-US" altLang="zh-CN" sz="1200" u="none" kern="1200" baseline="0" dirty="0" smtClean="0">
                <a:solidFill>
                  <a:schemeClr val="tx1"/>
                </a:solidFill>
                <a:latin typeface="+mn-lt"/>
                <a:ea typeface="+mn-ea"/>
                <a:cs typeface="+mn-cs"/>
              </a:rPr>
              <a:t>4</a:t>
            </a:r>
            <a:r>
              <a:rPr lang="zh-CN" altLang="en-US" sz="1200" u="none" kern="1200" baseline="0" dirty="0" smtClean="0">
                <a:solidFill>
                  <a:schemeClr val="tx1"/>
                </a:solidFill>
                <a:latin typeface="+mn-lt"/>
                <a:ea typeface="+mn-ea"/>
                <a:cs typeface="+mn-cs"/>
              </a:rPr>
              <a:t>个等位多态性，但实际上，后两者非常少见，几乎可以忽略。因此，通常所说的</a:t>
            </a:r>
            <a:r>
              <a:rPr lang="en-US" altLang="zh-CN" sz="1200" u="none" kern="1200" baseline="0" dirty="0" smtClean="0">
                <a:solidFill>
                  <a:schemeClr val="tx1"/>
                </a:solidFill>
                <a:latin typeface="+mn-lt"/>
                <a:ea typeface="+mn-ea"/>
                <a:cs typeface="+mn-cs"/>
              </a:rPr>
              <a:t>SNP</a:t>
            </a:r>
            <a:r>
              <a:rPr lang="zh-CN" altLang="en-US" sz="1200" u="none" kern="1200" baseline="0" dirty="0" smtClean="0">
                <a:solidFill>
                  <a:schemeClr val="tx1"/>
                </a:solidFill>
                <a:latin typeface="+mn-lt"/>
                <a:ea typeface="+mn-ea"/>
                <a:cs typeface="+mn-cs"/>
              </a:rPr>
              <a:t>都是二等位多态性的。这种变异可能是转换</a:t>
            </a:r>
            <a:r>
              <a:rPr lang="en-US" altLang="zh-CN" sz="1200" u="none" kern="1200" baseline="0" dirty="0" smtClean="0">
                <a:solidFill>
                  <a:schemeClr val="tx1"/>
                </a:solidFill>
                <a:latin typeface="+mn-lt"/>
                <a:ea typeface="+mn-ea"/>
                <a:cs typeface="+mn-cs"/>
              </a:rPr>
              <a:t>(C</a:t>
            </a:r>
            <a:r>
              <a:rPr lang="zh-CN" altLang="en-US" sz="1200" u="none" kern="1200" baseline="0" dirty="0" smtClean="0">
                <a:solidFill>
                  <a:schemeClr val="tx1"/>
                </a:solidFill>
                <a:latin typeface="+mn-lt"/>
                <a:ea typeface="+mn-ea"/>
                <a:cs typeface="+mn-cs"/>
              </a:rPr>
              <a:t>←→</a:t>
            </a:r>
            <a:r>
              <a:rPr lang="en-US" altLang="zh-CN" sz="1200" u="none" kern="1200" baseline="0" dirty="0" smtClean="0">
                <a:solidFill>
                  <a:schemeClr val="tx1"/>
                </a:solidFill>
                <a:latin typeface="+mn-lt"/>
                <a:ea typeface="+mn-ea"/>
                <a:cs typeface="+mn-cs"/>
              </a:rPr>
              <a:t>T</a:t>
            </a:r>
            <a:r>
              <a:rPr lang="zh-CN" altLang="en-US" sz="1200" u="none" kern="1200" baseline="0" dirty="0" smtClean="0">
                <a:solidFill>
                  <a:schemeClr val="tx1"/>
                </a:solidFill>
                <a:latin typeface="+mn-lt"/>
                <a:ea typeface="+mn-ea"/>
                <a:cs typeface="+mn-cs"/>
              </a:rPr>
              <a:t>，在其互补链上则为</a:t>
            </a:r>
            <a:r>
              <a:rPr lang="en-US" altLang="zh-CN" sz="1200" u="none" kern="1200" baseline="0" dirty="0" smtClean="0">
                <a:solidFill>
                  <a:schemeClr val="tx1"/>
                </a:solidFill>
                <a:latin typeface="+mn-lt"/>
                <a:ea typeface="+mn-ea"/>
                <a:cs typeface="+mn-cs"/>
              </a:rPr>
              <a:t>G</a:t>
            </a:r>
            <a:r>
              <a:rPr lang="zh-CN" altLang="en-US" sz="1200" u="none" kern="1200" baseline="0" dirty="0" smtClean="0">
                <a:solidFill>
                  <a:schemeClr val="tx1"/>
                </a:solidFill>
                <a:latin typeface="+mn-lt"/>
                <a:ea typeface="+mn-ea"/>
                <a:cs typeface="+mn-cs"/>
              </a:rPr>
              <a:t>←→</a:t>
            </a:r>
            <a:r>
              <a:rPr lang="en-US" altLang="zh-CN" sz="1200" u="none" kern="1200" baseline="0" dirty="0" smtClean="0">
                <a:solidFill>
                  <a:schemeClr val="tx1"/>
                </a:solidFill>
                <a:latin typeface="+mn-lt"/>
                <a:ea typeface="+mn-ea"/>
                <a:cs typeface="+mn-cs"/>
              </a:rPr>
              <a:t>A)</a:t>
            </a:r>
            <a:r>
              <a:rPr lang="zh-CN" altLang="en-US" sz="1200" u="none" kern="1200" baseline="0" dirty="0" smtClean="0">
                <a:solidFill>
                  <a:schemeClr val="tx1"/>
                </a:solidFill>
                <a:latin typeface="+mn-lt"/>
                <a:ea typeface="+mn-ea"/>
                <a:cs typeface="+mn-cs"/>
              </a:rPr>
              <a:t>，也可能是颠换</a:t>
            </a:r>
            <a:r>
              <a:rPr lang="en-US" altLang="zh-CN" sz="1200" u="none" kern="1200" baseline="0" dirty="0" smtClean="0">
                <a:solidFill>
                  <a:schemeClr val="tx1"/>
                </a:solidFill>
                <a:latin typeface="+mn-lt"/>
                <a:ea typeface="+mn-ea"/>
                <a:cs typeface="+mn-cs"/>
              </a:rPr>
              <a:t>(C</a:t>
            </a:r>
            <a:r>
              <a:rPr lang="zh-CN" altLang="en-US" sz="1200" u="none" kern="1200" baseline="0" dirty="0" smtClean="0">
                <a:solidFill>
                  <a:schemeClr val="tx1"/>
                </a:solidFill>
                <a:latin typeface="+mn-lt"/>
                <a:ea typeface="+mn-ea"/>
                <a:cs typeface="+mn-cs"/>
              </a:rPr>
              <a:t>←→</a:t>
            </a:r>
            <a:r>
              <a:rPr lang="en-US" altLang="zh-CN" sz="1200" u="none" kern="1200" baseline="0" dirty="0" smtClean="0">
                <a:solidFill>
                  <a:schemeClr val="tx1"/>
                </a:solidFill>
                <a:latin typeface="+mn-lt"/>
                <a:ea typeface="+mn-ea"/>
                <a:cs typeface="+mn-cs"/>
              </a:rPr>
              <a:t>A</a:t>
            </a:r>
            <a:r>
              <a:rPr lang="zh-CN" altLang="en-US" sz="1200" u="none" kern="1200" baseline="0" dirty="0" smtClean="0">
                <a:solidFill>
                  <a:schemeClr val="tx1"/>
                </a:solidFill>
                <a:latin typeface="+mn-lt"/>
                <a:ea typeface="+mn-ea"/>
                <a:cs typeface="+mn-cs"/>
              </a:rPr>
              <a:t>，</a:t>
            </a:r>
            <a:r>
              <a:rPr lang="en-US" altLang="zh-CN" sz="1200" u="none" kern="1200" baseline="0" dirty="0" smtClean="0">
                <a:solidFill>
                  <a:schemeClr val="tx1"/>
                </a:solidFill>
                <a:latin typeface="+mn-lt"/>
                <a:ea typeface="+mn-ea"/>
                <a:cs typeface="+mn-cs"/>
              </a:rPr>
              <a:t>G</a:t>
            </a:r>
            <a:r>
              <a:rPr lang="zh-CN" altLang="en-US" sz="1200" u="none" kern="1200" baseline="0" dirty="0" smtClean="0">
                <a:solidFill>
                  <a:schemeClr val="tx1"/>
                </a:solidFill>
                <a:latin typeface="+mn-lt"/>
                <a:ea typeface="+mn-ea"/>
                <a:cs typeface="+mn-cs"/>
              </a:rPr>
              <a:t>←→</a:t>
            </a:r>
            <a:r>
              <a:rPr lang="en-US" altLang="zh-CN" sz="1200" u="none" kern="1200" baseline="0" dirty="0" smtClean="0">
                <a:solidFill>
                  <a:schemeClr val="tx1"/>
                </a:solidFill>
                <a:latin typeface="+mn-lt"/>
                <a:ea typeface="+mn-ea"/>
                <a:cs typeface="+mn-cs"/>
              </a:rPr>
              <a:t>T</a:t>
            </a:r>
            <a:r>
              <a:rPr lang="zh-CN" altLang="en-US" sz="1200" u="none" kern="1200" baseline="0" dirty="0" smtClean="0">
                <a:solidFill>
                  <a:schemeClr val="tx1"/>
                </a:solidFill>
                <a:latin typeface="+mn-lt"/>
                <a:ea typeface="+mn-ea"/>
                <a:cs typeface="+mn-cs"/>
              </a:rPr>
              <a:t>，</a:t>
            </a:r>
            <a:r>
              <a:rPr lang="en-US" altLang="zh-CN" sz="1200" u="none" kern="1200" baseline="0" dirty="0" smtClean="0">
                <a:solidFill>
                  <a:schemeClr val="tx1"/>
                </a:solidFill>
                <a:latin typeface="+mn-lt"/>
                <a:ea typeface="+mn-ea"/>
                <a:cs typeface="+mn-cs"/>
              </a:rPr>
              <a:t>C</a:t>
            </a:r>
            <a:r>
              <a:rPr lang="zh-CN" altLang="en-US" sz="1200" u="none" kern="1200" baseline="0" dirty="0" smtClean="0">
                <a:solidFill>
                  <a:schemeClr val="tx1"/>
                </a:solidFill>
                <a:latin typeface="+mn-lt"/>
                <a:ea typeface="+mn-ea"/>
                <a:cs typeface="+mn-cs"/>
              </a:rPr>
              <a:t>←→</a:t>
            </a:r>
            <a:r>
              <a:rPr lang="en-US" altLang="zh-CN" sz="1200" u="none" kern="1200" baseline="0" dirty="0" smtClean="0">
                <a:solidFill>
                  <a:schemeClr val="tx1"/>
                </a:solidFill>
                <a:latin typeface="+mn-lt"/>
                <a:ea typeface="+mn-ea"/>
                <a:cs typeface="+mn-cs"/>
              </a:rPr>
              <a:t>G</a:t>
            </a:r>
            <a:r>
              <a:rPr lang="zh-CN" altLang="en-US" sz="1200" u="none" kern="1200" baseline="0" dirty="0" smtClean="0">
                <a:solidFill>
                  <a:schemeClr val="tx1"/>
                </a:solidFill>
                <a:latin typeface="+mn-lt"/>
                <a:ea typeface="+mn-ea"/>
                <a:cs typeface="+mn-cs"/>
              </a:rPr>
              <a:t>，</a:t>
            </a:r>
            <a:r>
              <a:rPr lang="en-US" altLang="zh-CN" sz="1200" u="none" kern="1200" baseline="0" dirty="0" smtClean="0">
                <a:solidFill>
                  <a:schemeClr val="tx1"/>
                </a:solidFill>
                <a:latin typeface="+mn-lt"/>
                <a:ea typeface="+mn-ea"/>
                <a:cs typeface="+mn-cs"/>
              </a:rPr>
              <a:t>A</a:t>
            </a:r>
            <a:r>
              <a:rPr lang="zh-CN" altLang="en-US" sz="1200" u="none" kern="1200" baseline="0" dirty="0" smtClean="0">
                <a:solidFill>
                  <a:schemeClr val="tx1"/>
                </a:solidFill>
                <a:latin typeface="+mn-lt"/>
                <a:ea typeface="+mn-ea"/>
                <a:cs typeface="+mn-cs"/>
              </a:rPr>
              <a:t>←→</a:t>
            </a:r>
            <a:r>
              <a:rPr lang="en-US" altLang="zh-CN" sz="1200" u="none" kern="1200" baseline="0" dirty="0" smtClean="0">
                <a:solidFill>
                  <a:schemeClr val="tx1"/>
                </a:solidFill>
                <a:latin typeface="+mn-lt"/>
                <a:ea typeface="+mn-ea"/>
                <a:cs typeface="+mn-cs"/>
              </a:rPr>
              <a:t>T)</a:t>
            </a:r>
            <a:r>
              <a:rPr lang="zh-CN" altLang="en-US" sz="1200" u="none" kern="1200" baseline="0" dirty="0" smtClean="0">
                <a:solidFill>
                  <a:schemeClr val="tx1"/>
                </a:solidFill>
                <a:latin typeface="+mn-lt"/>
                <a:ea typeface="+mn-ea"/>
                <a:cs typeface="+mn-cs"/>
              </a:rPr>
              <a:t>。转换的发生率总是明显高于其它几种变异，具有转换型变异的</a:t>
            </a:r>
            <a:r>
              <a:rPr lang="en-US" altLang="zh-CN" sz="1200" u="none" kern="1200" baseline="0" dirty="0" smtClean="0">
                <a:solidFill>
                  <a:schemeClr val="tx1"/>
                </a:solidFill>
                <a:latin typeface="+mn-lt"/>
                <a:ea typeface="+mn-ea"/>
                <a:cs typeface="+mn-cs"/>
              </a:rPr>
              <a:t>SNP</a:t>
            </a:r>
            <a:r>
              <a:rPr lang="zh-CN" altLang="en-US" sz="1200" u="none" kern="1200" baseline="0" dirty="0" smtClean="0">
                <a:solidFill>
                  <a:schemeClr val="tx1"/>
                </a:solidFill>
                <a:latin typeface="+mn-lt"/>
                <a:ea typeface="+mn-ea"/>
                <a:cs typeface="+mn-cs"/>
              </a:rPr>
              <a:t>约占</a:t>
            </a:r>
            <a:r>
              <a:rPr lang="en-US" altLang="zh-CN" sz="1200" u="none" kern="1200" baseline="0" dirty="0" smtClean="0">
                <a:solidFill>
                  <a:schemeClr val="tx1"/>
                </a:solidFill>
                <a:latin typeface="+mn-lt"/>
                <a:ea typeface="+mn-ea"/>
                <a:cs typeface="+mn-cs"/>
              </a:rPr>
              <a:t>2/3</a:t>
            </a:r>
            <a:r>
              <a:rPr lang="zh-CN" altLang="en-US" sz="1200" u="none" kern="1200" baseline="0" dirty="0" smtClean="0">
                <a:solidFill>
                  <a:schemeClr val="tx1"/>
                </a:solidFill>
                <a:latin typeface="+mn-lt"/>
                <a:ea typeface="+mn-ea"/>
                <a:cs typeface="+mn-cs"/>
              </a:rPr>
              <a:t>，其它几种变异的发生几率相似。</a:t>
            </a:r>
            <a:r>
              <a:rPr lang="en-US" altLang="zh-CN" sz="1200" u="none" kern="1200" baseline="0" dirty="0" smtClean="0">
                <a:solidFill>
                  <a:schemeClr val="tx1"/>
                </a:solidFill>
                <a:latin typeface="+mn-lt"/>
                <a:ea typeface="+mn-ea"/>
                <a:cs typeface="+mn-cs"/>
              </a:rPr>
              <a:t>Wang</a:t>
            </a:r>
            <a:r>
              <a:rPr lang="zh-CN" altLang="en-US" sz="1200" u="none" kern="1200" baseline="0" dirty="0" smtClean="0">
                <a:solidFill>
                  <a:schemeClr val="tx1"/>
                </a:solidFill>
                <a:latin typeface="+mn-lt"/>
                <a:ea typeface="+mn-ea"/>
                <a:cs typeface="+mn-cs"/>
              </a:rPr>
              <a:t>等的研究也证明了这一点。转换的几率之所以高，可能是因为</a:t>
            </a:r>
            <a:r>
              <a:rPr lang="en-US" altLang="zh-CN" sz="1200" u="none" kern="1200" baseline="0" dirty="0" err="1" smtClean="0">
                <a:solidFill>
                  <a:schemeClr val="tx1"/>
                </a:solidFill>
                <a:latin typeface="+mn-lt"/>
                <a:ea typeface="+mn-ea"/>
                <a:cs typeface="+mn-cs"/>
              </a:rPr>
              <a:t>CpG</a:t>
            </a:r>
            <a:r>
              <a:rPr lang="zh-CN" altLang="en-US" sz="1200" u="none" kern="1200" baseline="0" dirty="0" smtClean="0">
                <a:solidFill>
                  <a:schemeClr val="tx1"/>
                </a:solidFill>
                <a:latin typeface="+mn-lt"/>
                <a:ea typeface="+mn-ea"/>
                <a:cs typeface="+mn-cs"/>
              </a:rPr>
              <a:t>二核苷酸上的胞嘧啶残基是人类基因组中最易发生突变的位点，其中大多数是甲基化的，可自发地脱去氨基而形成胸腺嘧啶。）</a:t>
            </a:r>
            <a:endParaRPr kumimoji="1" lang="zh-CN" altLang="en-US" dirty="0"/>
          </a:p>
        </p:txBody>
      </p:sp>
      <p:sp>
        <p:nvSpPr>
          <p:cNvPr id="4" name="幻灯片编号占位符 3"/>
          <p:cNvSpPr>
            <a:spLocks noGrp="1"/>
          </p:cNvSpPr>
          <p:nvPr>
            <p:ph type="sldNum" sz="quarter" idx="10"/>
          </p:nvPr>
        </p:nvSpPr>
        <p:spPr/>
        <p:txBody>
          <a:bodyPr/>
          <a:lstStyle/>
          <a:p>
            <a:fld id="{995BA7A7-ED3C-DD4A-9710-8451900B86DD}" type="slidenum">
              <a:rPr kumimoji="1" lang="zh-CN" altLang="en-US" smtClean="0"/>
              <a:t>3</a:t>
            </a:fld>
            <a:endParaRPr kumimoji="1" lang="zh-CN" altLang="en-US"/>
          </a:p>
        </p:txBody>
      </p:sp>
    </p:spTree>
    <p:extLst>
      <p:ext uri="{BB962C8B-B14F-4D97-AF65-F5344CB8AC3E}">
        <p14:creationId xmlns:p14="http://schemas.microsoft.com/office/powerpoint/2010/main" val="27479241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从</a:t>
            </a:r>
            <a:r>
              <a:rPr kumimoji="1" lang="en-US" altLang="zh-CN" dirty="0" smtClean="0"/>
              <a:t>X2</a:t>
            </a:r>
            <a:r>
              <a:rPr kumimoji="1" lang="zh-CN" altLang="en-US" dirty="0" smtClean="0"/>
              <a:t>产生</a:t>
            </a:r>
            <a:r>
              <a:rPr kumimoji="1" lang="en-US" altLang="zh-CN" dirty="0" smtClean="0"/>
              <a:t>U</a:t>
            </a:r>
            <a:r>
              <a:rPr kumimoji="1" lang="zh-CN" altLang="en-US" dirty="0" smtClean="0"/>
              <a:t>和从</a:t>
            </a:r>
            <a:r>
              <a:rPr kumimoji="1" lang="en-US" altLang="zh-CN" dirty="0" smtClean="0"/>
              <a:t>K0</a:t>
            </a:r>
            <a:r>
              <a:rPr kumimoji="1" lang="zh-CN" altLang="en-US" dirty="0" smtClean="0"/>
              <a:t>产生</a:t>
            </a:r>
            <a:r>
              <a:rPr kumimoji="1" lang="en-US" altLang="zh-CN" dirty="0" smtClean="0"/>
              <a:t>U</a:t>
            </a:r>
            <a:r>
              <a:rPr kumimoji="1" lang="zh-CN" altLang="en-US" dirty="0" smtClean="0"/>
              <a:t>效果类似，</a:t>
            </a:r>
            <a:r>
              <a:rPr lang="zh-CN" altLang="en-US" sz="1200" b="0" i="0" u="none" strike="noStrike" kern="1200" baseline="0" dirty="0" smtClean="0">
                <a:solidFill>
                  <a:schemeClr val="tx1"/>
                </a:solidFill>
                <a:latin typeface="+mn-lt"/>
                <a:ea typeface="+mn-ea"/>
                <a:cs typeface="+mn-cs"/>
              </a:rPr>
              <a:t>在</a:t>
            </a:r>
            <a:r>
              <a:rPr lang="en-US" altLang="zh-CN" sz="1200" b="0" i="0" u="none" strike="noStrike" kern="1200" baseline="0" dirty="0" smtClean="0">
                <a:solidFill>
                  <a:schemeClr val="tx1"/>
                </a:solidFill>
                <a:latin typeface="+mn-lt"/>
                <a:ea typeface="+mn-ea"/>
                <a:cs typeface="+mn-cs"/>
              </a:rPr>
              <a:t> </a:t>
            </a:r>
            <a:r>
              <a:rPr lang="en-US" altLang="zh-CN" sz="1200" b="0" i="0" u="none" strike="noStrike" kern="1200" baseline="0" dirty="0" err="1" smtClean="0">
                <a:solidFill>
                  <a:schemeClr val="tx1"/>
                </a:solidFill>
                <a:latin typeface="+mn-lt"/>
                <a:ea typeface="+mn-ea"/>
                <a:cs typeface="+mn-cs"/>
              </a:rPr>
              <a:t>FaST</a:t>
            </a:r>
            <a:r>
              <a:rPr lang="en-US" altLang="zh-CN" sz="1200" b="0" i="0" u="none" strike="noStrike" kern="1200" baseline="0" dirty="0" smtClean="0">
                <a:solidFill>
                  <a:schemeClr val="tx1"/>
                </a:solidFill>
                <a:latin typeface="+mn-lt"/>
                <a:ea typeface="+mn-ea"/>
                <a:cs typeface="+mn-cs"/>
              </a:rPr>
              <a:t>-LMM, </a:t>
            </a:r>
            <a:r>
              <a:rPr lang="zh-CN" altLang="en-US" sz="1200" b="0" i="0" u="none" strike="noStrike" kern="1200" baseline="0" dirty="0" smtClean="0">
                <a:solidFill>
                  <a:schemeClr val="tx1"/>
                </a:solidFill>
                <a:latin typeface="+mn-lt"/>
                <a:ea typeface="+mn-ea"/>
                <a:cs typeface="+mn-cs"/>
              </a:rPr>
              <a:t>他们用</a:t>
            </a:r>
            <a:r>
              <a:rPr lang="en-US" altLang="zh-CN" sz="1200" b="0" i="0" u="none" strike="noStrike" kern="1200" baseline="0" dirty="0" smtClean="0">
                <a:solidFill>
                  <a:schemeClr val="tx1"/>
                </a:solidFill>
                <a:latin typeface="+mn-lt"/>
                <a:ea typeface="+mn-ea"/>
                <a:cs typeface="+mn-cs"/>
              </a:rPr>
              <a:t>X2XT2</a:t>
            </a:r>
            <a:r>
              <a:rPr lang="zh-CN" altLang="en-US" sz="1200" b="0" i="0" u="none" strike="noStrike" kern="1200" baseline="0" dirty="0" smtClean="0">
                <a:solidFill>
                  <a:schemeClr val="tx1"/>
                </a:solidFill>
                <a:latin typeface="+mn-lt"/>
                <a:ea typeface="+mn-ea"/>
                <a:cs typeface="+mn-cs"/>
              </a:rPr>
              <a:t>作为 </a:t>
            </a:r>
            <a:r>
              <a:rPr lang="en-US" altLang="zh-CN" sz="1200" b="0" i="0" u="none" strike="noStrike" kern="1200" baseline="0" dirty="0" smtClean="0">
                <a:solidFill>
                  <a:schemeClr val="tx1"/>
                </a:solidFill>
                <a:latin typeface="+mn-lt"/>
                <a:ea typeface="+mn-ea"/>
                <a:cs typeface="+mn-cs"/>
              </a:rPr>
              <a:t>K0 </a:t>
            </a:r>
            <a:r>
              <a:rPr lang="zh-CN" altLang="en-US" sz="1200" b="0" i="0" u="none" strike="noStrike" kern="1200" baseline="0" dirty="0" smtClean="0">
                <a:solidFill>
                  <a:schemeClr val="tx1"/>
                </a:solidFill>
                <a:latin typeface="+mn-lt"/>
                <a:ea typeface="+mn-ea"/>
                <a:cs typeface="+mn-cs"/>
              </a:rPr>
              <a:t>产生</a:t>
            </a:r>
            <a:r>
              <a:rPr lang="en-US" altLang="zh-CN" sz="1200" b="0" i="0" u="none" strike="noStrike" kern="1200" baseline="0" dirty="0" smtClean="0">
                <a:solidFill>
                  <a:schemeClr val="tx1"/>
                </a:solidFill>
                <a:latin typeface="+mn-lt"/>
                <a:ea typeface="+mn-ea"/>
                <a:cs typeface="+mn-cs"/>
              </a:rPr>
              <a:t>U1. </a:t>
            </a:r>
            <a:r>
              <a:rPr lang="zh-CN" altLang="en-US" sz="1200" b="0" i="0" u="none" strike="noStrike" kern="1200" baseline="0" dirty="0" smtClean="0">
                <a:solidFill>
                  <a:schemeClr val="tx1"/>
                </a:solidFill>
                <a:latin typeface="+mn-lt"/>
                <a:ea typeface="+mn-ea"/>
                <a:cs typeface="+mn-cs"/>
              </a:rPr>
              <a:t>这里我们证明了它们产生的</a:t>
            </a:r>
            <a:r>
              <a:rPr lang="en-US" altLang="zh-CN" sz="1200" b="0" i="0" u="none" strike="noStrike" kern="1200" baseline="0" dirty="0" smtClean="0">
                <a:solidFill>
                  <a:schemeClr val="tx1"/>
                </a:solidFill>
                <a:latin typeface="+mn-lt"/>
                <a:ea typeface="+mn-ea"/>
                <a:cs typeface="+mn-cs"/>
              </a:rPr>
              <a:t>U1</a:t>
            </a:r>
            <a:r>
              <a:rPr lang="zh-CN" altLang="en-US" sz="1200" b="0" i="0" u="none" strike="noStrike" kern="1200" baseline="0" dirty="0" smtClean="0">
                <a:solidFill>
                  <a:schemeClr val="tx1"/>
                </a:solidFill>
                <a:latin typeface="+mn-lt"/>
                <a:ea typeface="+mn-ea"/>
                <a:cs typeface="+mn-cs"/>
              </a:rPr>
              <a:t>一样</a:t>
            </a:r>
          </a:p>
          <a:p>
            <a:r>
              <a:rPr kumimoji="1" lang="zh-CN" altLang="en-US" dirty="0" smtClean="0"/>
              <a:t>但是，它们的时间复杂度不同，</a:t>
            </a:r>
            <a:endParaRPr kumimoji="1" lang="en-US" altLang="zh-CN" dirty="0" smtClean="0"/>
          </a:p>
          <a:p>
            <a:r>
              <a:rPr lang="zh-CN" altLang="en-US" dirty="0" smtClean="0">
                <a:effectLst/>
              </a:rPr>
              <a:t>（</a:t>
            </a:r>
            <a:r>
              <a:rPr lang="en-US" altLang="zh-CN" dirty="0" smtClean="0">
                <a:effectLst/>
              </a:rPr>
              <a:t>because the time complexity for matrix multiplication $(X_2X_2^T)$ is $O(n^2{m})$.</a:t>
            </a:r>
            <a:r>
              <a:rPr lang="zh-CN" altLang="en-US" dirty="0" smtClean="0">
                <a:effectLst/>
              </a:rPr>
              <a:t>）</a:t>
            </a:r>
            <a:r>
              <a:rPr lang="en-US" altLang="zh-CN" dirty="0" smtClean="0">
                <a:effectLst/>
              </a:rPr>
              <a:t> </a:t>
            </a:r>
            <a:endParaRPr lang="zh-CN" altLang="en-US" dirty="0" smtClean="0">
              <a:effectLst/>
            </a:endParaRPr>
          </a:p>
          <a:p>
            <a:r>
              <a:rPr lang="zh-CN" altLang="en-US" dirty="0" smtClean="0">
                <a:effectLst/>
              </a:rPr>
              <a:t>这里</a:t>
            </a:r>
            <a:r>
              <a:rPr lang="en-US" altLang="zh-CN" dirty="0" smtClean="0">
                <a:effectLst/>
              </a:rPr>
              <a:t>n</a:t>
            </a:r>
            <a:r>
              <a:rPr lang="zh-CN" altLang="en-US" dirty="0" smtClean="0">
                <a:effectLst/>
              </a:rPr>
              <a:t> </a:t>
            </a:r>
            <a:r>
              <a:rPr lang="en-US" altLang="zh-CN" dirty="0" smtClean="0">
                <a:effectLst/>
              </a:rPr>
              <a:t>=</a:t>
            </a:r>
            <a:r>
              <a:rPr lang="zh-CN" altLang="en-US" dirty="0" smtClean="0">
                <a:effectLst/>
              </a:rPr>
              <a:t> </a:t>
            </a:r>
            <a:r>
              <a:rPr lang="en-US" altLang="zh-CN" dirty="0" smtClean="0">
                <a:effectLst/>
              </a:rPr>
              <a:t>100,000 and m =</a:t>
            </a:r>
            <a:r>
              <a:rPr lang="zh-CN" altLang="en-US" dirty="0" smtClean="0">
                <a:effectLst/>
              </a:rPr>
              <a:t> </a:t>
            </a:r>
            <a:r>
              <a:rPr lang="en-US" altLang="zh-CN" dirty="0" smtClean="0">
                <a:effectLst/>
              </a:rPr>
              <a:t>6210, </a:t>
            </a:r>
            <a:r>
              <a:rPr lang="zh-CN" altLang="en-US" dirty="0" smtClean="0">
                <a:effectLst/>
              </a:rPr>
              <a:t>所以用我们的方法，从</a:t>
            </a:r>
            <a:r>
              <a:rPr lang="en-US" altLang="zh-CN" dirty="0" smtClean="0">
                <a:effectLst/>
              </a:rPr>
              <a:t>X2</a:t>
            </a:r>
            <a:r>
              <a:rPr lang="zh-CN" altLang="en-US" dirty="0" smtClean="0">
                <a:effectLst/>
              </a:rPr>
              <a:t>产生</a:t>
            </a:r>
            <a:r>
              <a:rPr lang="en-US" altLang="zh-CN" dirty="0" smtClean="0">
                <a:effectLst/>
              </a:rPr>
              <a:t>U1</a:t>
            </a:r>
            <a:r>
              <a:rPr lang="zh-CN" altLang="en-US" dirty="0" smtClean="0">
                <a:effectLst/>
              </a:rPr>
              <a:t>更省时间</a:t>
            </a:r>
            <a:r>
              <a:rPr lang="en-US" altLang="zh-CN" dirty="0" smtClean="0">
                <a:effectLst/>
              </a:rPr>
              <a:t>.\\</a:t>
            </a:r>
          </a:p>
          <a:p>
            <a:endParaRPr kumimoji="1" lang="zh-CN" altLang="en-US" dirty="0"/>
          </a:p>
        </p:txBody>
      </p:sp>
      <p:sp>
        <p:nvSpPr>
          <p:cNvPr id="4" name="幻灯片编号占位符 3"/>
          <p:cNvSpPr>
            <a:spLocks noGrp="1"/>
          </p:cNvSpPr>
          <p:nvPr>
            <p:ph type="sldNum" sz="quarter" idx="10"/>
          </p:nvPr>
        </p:nvSpPr>
        <p:spPr/>
        <p:txBody>
          <a:bodyPr/>
          <a:lstStyle/>
          <a:p>
            <a:fld id="{995BA7A7-ED3C-DD4A-9710-8451900B86DD}" type="slidenum">
              <a:rPr kumimoji="1" lang="zh-CN" altLang="en-US" smtClean="0"/>
              <a:t>21</a:t>
            </a:fld>
            <a:endParaRPr kumimoji="1" lang="zh-CN" altLang="en-US"/>
          </a:p>
        </p:txBody>
      </p:sp>
    </p:spTree>
    <p:extLst>
      <p:ext uri="{BB962C8B-B14F-4D97-AF65-F5344CB8AC3E}">
        <p14:creationId xmlns:p14="http://schemas.microsoft.com/office/powerpoint/2010/main" val="167581116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优化的时候我们增加了正则化，使用迭代算法分别优化参数，先固定</a:t>
            </a:r>
            <a:r>
              <a:rPr kumimoji="1" lang="en-US" altLang="zh-CN" dirty="0" smtClean="0"/>
              <a:t>gamma</a:t>
            </a:r>
            <a:r>
              <a:rPr kumimoji="1" lang="zh-CN" altLang="en-US" dirty="0" smtClean="0"/>
              <a:t>，优化</a:t>
            </a:r>
            <a:r>
              <a:rPr kumimoji="1" lang="en-US" altLang="zh-CN" dirty="0" smtClean="0"/>
              <a:t>beta</a:t>
            </a:r>
            <a:r>
              <a:rPr kumimoji="1" lang="zh-CN" altLang="en-US" dirty="0" smtClean="0"/>
              <a:t>，然后再优化</a:t>
            </a:r>
            <a:r>
              <a:rPr kumimoji="1" lang="en-US" altLang="zh-CN" dirty="0" smtClean="0"/>
              <a:t>gamma</a:t>
            </a:r>
            <a:endParaRPr kumimoji="1" lang="zh-CN" altLang="en-US" dirty="0" smtClean="0"/>
          </a:p>
          <a:p>
            <a:r>
              <a:rPr kumimoji="1" lang="en-US" altLang="zh-CN" dirty="0" smtClean="0"/>
              <a:t>Bata</a:t>
            </a:r>
            <a:r>
              <a:rPr kumimoji="1" lang="zh-CN" altLang="en-US" dirty="0" smtClean="0"/>
              <a:t>有全局最优的解析解，</a:t>
            </a:r>
            <a:r>
              <a:rPr kumimoji="1" lang="en-US" altLang="zh-CN" dirty="0" smtClean="0"/>
              <a:t>gamma</a:t>
            </a:r>
            <a:r>
              <a:rPr kumimoji="1" lang="zh-CN" altLang="en-US" dirty="0" smtClean="0"/>
              <a:t>需要做大范围的搜索，</a:t>
            </a:r>
          </a:p>
        </p:txBody>
      </p:sp>
      <p:sp>
        <p:nvSpPr>
          <p:cNvPr id="4" name="幻灯片编号占位符 3"/>
          <p:cNvSpPr>
            <a:spLocks noGrp="1"/>
          </p:cNvSpPr>
          <p:nvPr>
            <p:ph type="sldNum" sz="quarter" idx="10"/>
          </p:nvPr>
        </p:nvSpPr>
        <p:spPr/>
        <p:txBody>
          <a:bodyPr/>
          <a:lstStyle/>
          <a:p>
            <a:fld id="{31EF110D-A2B7-504B-96BF-3925C5296330}" type="slidenum">
              <a:rPr kumimoji="1" lang="zh-CN" altLang="en-US" smtClean="0"/>
              <a:t>22</a:t>
            </a:fld>
            <a:endParaRPr kumimoji="1" lang="zh-CN" altLang="en-US"/>
          </a:p>
        </p:txBody>
      </p:sp>
    </p:spTree>
    <p:extLst>
      <p:ext uri="{BB962C8B-B14F-4D97-AF65-F5344CB8AC3E}">
        <p14:creationId xmlns:p14="http://schemas.microsoft.com/office/powerpoint/2010/main" val="17627467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几乎没有一个模型注意到这样的问题：就是模型最终会在整个训练集上训练一次，但是对于我们的问题很容易出现过拟合，最终的模型我们也应该按照特殊的划分方式来调整参数和选</a:t>
            </a:r>
            <a:r>
              <a:rPr kumimoji="1" lang="en-US" altLang="zh-CN" dirty="0" smtClean="0"/>
              <a:t>feature</a:t>
            </a:r>
            <a:r>
              <a:rPr kumimoji="1" lang="zh-CN" altLang="en-US" dirty="0" smtClean="0"/>
              <a:t>，</a:t>
            </a:r>
          </a:p>
          <a:p>
            <a:r>
              <a:rPr kumimoji="1" lang="zh-CN" altLang="en-US" dirty="0" smtClean="0"/>
              <a:t>但是因为数据量的庞大，交叉验证特别慢，我们需要快速的交叉验证来提高效率，因此我们开发了特殊的交叉验证方法，这是我们的一个理论创新。</a:t>
            </a:r>
          </a:p>
          <a:p>
            <a:r>
              <a:rPr kumimoji="1" lang="zh-CN" altLang="en-US" dirty="0" smtClean="0"/>
              <a:t>我们可以采取多种不同的抽样方法进行交叉验证</a:t>
            </a:r>
          </a:p>
          <a:p>
            <a:r>
              <a:rPr kumimoji="1" lang="zh-CN" altLang="en-US" dirty="0" smtClean="0"/>
              <a:t>分别是</a:t>
            </a:r>
            <a:r>
              <a:rPr kumimoji="1" lang="en-US" altLang="zh-CN" dirty="0" smtClean="0"/>
              <a:t>random</a:t>
            </a:r>
            <a:r>
              <a:rPr kumimoji="1" lang="zh-CN" altLang="en-US" dirty="0" smtClean="0"/>
              <a:t>  根据父本、母本、十字交叉，图里展示了随机抽样和十字交叉两种抽样方式</a:t>
            </a:r>
          </a:p>
          <a:p>
            <a:r>
              <a:rPr kumimoji="1" lang="zh-CN" altLang="en-US" dirty="0" smtClean="0"/>
              <a:t>因为</a:t>
            </a:r>
            <a:r>
              <a:rPr kumimoji="1" lang="en-US" altLang="zh-CN" dirty="0" err="1" smtClean="0"/>
              <a:t>FaST</a:t>
            </a:r>
            <a:r>
              <a:rPr kumimoji="1" lang="zh-CN" altLang="en-US" dirty="0" smtClean="0"/>
              <a:t> </a:t>
            </a:r>
            <a:r>
              <a:rPr kumimoji="1" lang="en-US" altLang="zh-CN" dirty="0" smtClean="0"/>
              <a:t>CV</a:t>
            </a:r>
            <a:r>
              <a:rPr kumimoji="1" lang="zh-CN" altLang="en-US" dirty="0" smtClean="0"/>
              <a:t>的原理推导十分复杂，就不在这里具体介绍了，简单来解释是这样的：普通的交叉验证时，每一折都要在不同的训练集上拟合，每次拟合都需要很多时间，导致我们没法做大规模的交叉验证，我们通过原理的推导，针对线性模型的特性，设计了一种方法，模型只需要在全部训练集上拟合一次，然后通过告诉模型不同的抽样方式，模型会很快地计算出来拟合的结果，这样折数不管有多少，时间几乎没有增加。这是因为线性模型，每个样本对系数</a:t>
            </a:r>
            <a:r>
              <a:rPr kumimoji="1" lang="en-US" altLang="zh-CN" dirty="0" smtClean="0"/>
              <a:t>beta</a:t>
            </a:r>
            <a:r>
              <a:rPr kumimoji="1" lang="zh-CN" altLang="en-US" dirty="0" smtClean="0"/>
              <a:t>的贡献是线性相加的，我们可以分开考虑每个样本的贡献，因此使得方法可行。</a:t>
            </a:r>
            <a:endParaRPr kumimoji="1" lang="zh-CN" altLang="en-US" dirty="0"/>
          </a:p>
        </p:txBody>
      </p:sp>
      <p:sp>
        <p:nvSpPr>
          <p:cNvPr id="4" name="幻灯片编号占位符 3"/>
          <p:cNvSpPr>
            <a:spLocks noGrp="1"/>
          </p:cNvSpPr>
          <p:nvPr>
            <p:ph type="sldNum" sz="quarter" idx="10"/>
          </p:nvPr>
        </p:nvSpPr>
        <p:spPr/>
        <p:txBody>
          <a:bodyPr/>
          <a:lstStyle/>
          <a:p>
            <a:fld id="{31EF110D-A2B7-504B-96BF-3925C5296330}" type="slidenum">
              <a:rPr kumimoji="1" lang="zh-CN" altLang="en-US" smtClean="0"/>
              <a:t>23</a:t>
            </a:fld>
            <a:endParaRPr kumimoji="1" lang="zh-CN" altLang="en-US"/>
          </a:p>
        </p:txBody>
      </p:sp>
    </p:spTree>
    <p:extLst>
      <p:ext uri="{BB962C8B-B14F-4D97-AF65-F5344CB8AC3E}">
        <p14:creationId xmlns:p14="http://schemas.microsoft.com/office/powerpoint/2010/main" val="122532374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kumimoji="1" lang="zh-CN" altLang="en-US" dirty="0" smtClean="0"/>
                  <a:t>用</a:t>
                </a:r>
                <a:r>
                  <a:rPr kumimoji="1" lang="en-US" altLang="zh-CN" dirty="0" smtClean="0"/>
                  <a:t>fast</a:t>
                </a:r>
                <a:r>
                  <a:rPr kumimoji="1" lang="zh-CN" altLang="en-US" baseline="0" dirty="0" smtClean="0"/>
                  <a:t> </a:t>
                </a:r>
                <a:r>
                  <a:rPr kumimoji="1" lang="en-US" altLang="zh-CN" baseline="0" dirty="0" smtClean="0"/>
                  <a:t>cv</a:t>
                </a:r>
                <a:r>
                  <a:rPr kumimoji="1" lang="zh-CN" altLang="en-US" baseline="0" dirty="0" smtClean="0"/>
                  <a:t>之后可以进行非常快的大范围参数搜索，效率快了数十倍，而且抽样次数越多效率提升越大，可以快速搜索参数和需要的</a:t>
                </a:r>
                <a:r>
                  <a:rPr kumimoji="1" lang="en-US" altLang="zh-CN" baseline="0" dirty="0" smtClean="0"/>
                  <a:t>SNP</a:t>
                </a:r>
                <a:endParaRPr kumimoji="1" lang="zh-CN" altLang="en-US" dirty="0" smtClean="0"/>
              </a:p>
              <a:p>
                <a:r>
                  <a:rPr kumimoji="1" lang="zh-CN" altLang="en-US" dirty="0" smtClean="0"/>
                  <a:t>第一步还是先产生</a:t>
                </a:r>
                <a:r>
                  <a:rPr kumimoji="1" lang="en-US" altLang="zh-CN" dirty="0" smtClean="0"/>
                  <a:t>U</a:t>
                </a:r>
                <a:r>
                  <a:rPr kumimoji="1" lang="zh-CN" altLang="en-US" dirty="0" smtClean="0"/>
                  <a:t>和</a:t>
                </a:r>
                <a:r>
                  <a:rPr kumimoji="1" lang="en-US" altLang="zh-CN" dirty="0" smtClean="0"/>
                  <a:t>\Lambda</a:t>
                </a:r>
                <a:endParaRPr kumimoji="1" lang="zh-CN" altLang="en-US" dirty="0" smtClean="0"/>
              </a:p>
              <a:p>
                <a:r>
                  <a:rPr kumimoji="1" lang="zh-CN" altLang="en-US" dirty="0" smtClean="0"/>
                  <a:t>这一步里我们发现特征选择的</a:t>
                </a:r>
                <a:r>
                  <a:rPr kumimoji="1" lang="en-US" altLang="zh-CN" dirty="0" smtClean="0"/>
                  <a:t>X_1</a:t>
                </a:r>
                <a:r>
                  <a:rPr kumimoji="1" lang="zh-CN" altLang="en-US" dirty="0" smtClean="0"/>
                  <a:t>并不好，因此只能随机挑选，这一点会是我们后续改进的关键点。我们把</a:t>
                </a:r>
                <a:r>
                  <a:rPr kumimoji="1" lang="en-US" altLang="zh-CN" dirty="0" smtClean="0"/>
                  <a:t>SNP</a:t>
                </a:r>
                <a:r>
                  <a:rPr kumimoji="1" lang="zh-CN" altLang="en-US" dirty="0" smtClean="0"/>
                  <a:t>也当做需要优化的参数，做很多组结果进行挑选，因为</a:t>
                </a:r>
                <a:r>
                  <a:rPr kumimoji="1" lang="en-US" altLang="zh-CN" dirty="0" smtClean="0"/>
                  <a:t>fast</a:t>
                </a:r>
                <a:r>
                  <a:rPr kumimoji="1" lang="zh-CN" altLang="en-US" dirty="0" smtClean="0"/>
                  <a:t> </a:t>
                </a:r>
                <a:r>
                  <a:rPr kumimoji="1" lang="en-US" altLang="zh-CN" dirty="0" smtClean="0"/>
                  <a:t>cv</a:t>
                </a:r>
                <a:r>
                  <a:rPr kumimoji="1" lang="zh-CN" altLang="en-US" dirty="0" smtClean="0"/>
                  <a:t>抽样算法被我们优化的非常快，因此挑选</a:t>
                </a:r>
                <a:r>
                  <a:rPr kumimoji="1" lang="en-US" altLang="zh-CN" dirty="0" smtClean="0"/>
                  <a:t>SNP</a:t>
                </a:r>
                <a:r>
                  <a:rPr kumimoji="1" lang="zh-CN" altLang="en-US" dirty="0" smtClean="0"/>
                  <a:t>的过程不慢</a:t>
                </a:r>
              </a:p>
              <a:p>
                <a:r>
                  <a:rPr kumimoji="1" lang="zh-CN" altLang="en-US" sz="1200" dirty="0" smtClean="0"/>
                  <a:t>随机挑选</a:t>
                </a:r>
                <a:r>
                  <a:rPr kumimoji="1" lang="en-US" altLang="zh-CN" sz="1200" dirty="0" smtClean="0"/>
                  <a:t>SNP</a:t>
                </a:r>
                <a:r>
                  <a:rPr kumimoji="1" lang="zh-CN" altLang="en-US" sz="1200" dirty="0" smtClean="0"/>
                  <a:t>作为</a:t>
                </a:r>
                <a14:m>
                  <m:oMath xmlns:m="http://schemas.openxmlformats.org/officeDocument/2006/math">
                    <m:sSub>
                      <m:sSubPr>
                        <m:ctrlPr>
                          <a:rPr kumimoji="1" lang="en-US" altLang="zh-CN" sz="1200" i="1" dirty="0">
                            <a:latin typeface="Cambria Math" charset="0"/>
                          </a:rPr>
                        </m:ctrlPr>
                      </m:sSubPr>
                      <m:e>
                        <m:r>
                          <m:rPr>
                            <m:sty m:val="p"/>
                          </m:rPr>
                          <a:rPr kumimoji="1" lang="en-US" altLang="zh-CN" sz="1200" i="1" dirty="0">
                            <a:latin typeface="Cambria Math" charset="0"/>
                          </a:rPr>
                          <m:t>X</m:t>
                        </m:r>
                      </m:e>
                      <m:sub>
                        <m:r>
                          <a:rPr kumimoji="1" lang="en-US" altLang="zh-CN" sz="1200" b="0" i="1" dirty="0" smtClean="0">
                            <a:latin typeface="Cambria Math" charset="0"/>
                          </a:rPr>
                          <m:t>1</m:t>
                        </m:r>
                      </m:sub>
                    </m:sSub>
                  </m:oMath>
                </a14:m>
                <a:r>
                  <a:rPr kumimoji="1" lang="zh-CN" altLang="en-US" sz="1200" dirty="0" smtClean="0"/>
                  <a:t>第三步用之前的</a:t>
                </a:r>
                <a:r>
                  <a:rPr kumimoji="1" lang="en-US" altLang="zh-CN" sz="1200" dirty="0" smtClean="0"/>
                  <a:t>Mixed-Ridge</a:t>
                </a:r>
                <a:r>
                  <a:rPr kumimoji="1" lang="zh-CN" altLang="en-US" sz="1200" dirty="0" smtClean="0"/>
                  <a:t>算法，用</a:t>
                </a:r>
                <a:r>
                  <a:rPr kumimoji="1" lang="en-US" altLang="zh-CN" sz="1200" dirty="0" smtClean="0"/>
                  <a:t>grid</a:t>
                </a:r>
                <a:r>
                  <a:rPr kumimoji="1" lang="zh-CN" altLang="en-US" sz="1200" dirty="0" smtClean="0"/>
                  <a:t> </a:t>
                </a:r>
                <a:r>
                  <a:rPr kumimoji="1" lang="en-US" altLang="zh-CN" sz="1200" dirty="0" smtClean="0"/>
                  <a:t>search</a:t>
                </a:r>
                <a:r>
                  <a:rPr kumimoji="1" lang="zh-CN" altLang="en-US" sz="1200" dirty="0" smtClean="0"/>
                  <a:t>、</a:t>
                </a:r>
                <a:r>
                  <a:rPr kumimoji="1" lang="en-US" altLang="zh-CN" sz="1200" dirty="0" smtClean="0"/>
                  <a:t>gradient</a:t>
                </a:r>
                <a:r>
                  <a:rPr kumimoji="1" lang="zh-CN" altLang="en-US" sz="1200" dirty="0" smtClean="0"/>
                  <a:t> </a:t>
                </a:r>
                <a:r>
                  <a:rPr kumimoji="1" lang="en-US" altLang="zh-CN" sz="1200" dirty="0" smtClean="0"/>
                  <a:t>descent</a:t>
                </a:r>
                <a:r>
                  <a:rPr kumimoji="1" lang="zh-CN" altLang="en-US" sz="1200" dirty="0" smtClean="0"/>
                  <a:t>优化</a:t>
                </a:r>
              </a:p>
              <a:p>
                <a:r>
                  <a:rPr kumimoji="1" lang="zh-CN" altLang="en-US" sz="1200" dirty="0" smtClean="0"/>
                  <a:t>在按照父本划分的</a:t>
                </a:r>
                <a:r>
                  <a:rPr kumimoji="1" lang="en-US" altLang="zh-CN" sz="1200" dirty="0" smtClean="0"/>
                  <a:t>valid</a:t>
                </a:r>
                <a:r>
                  <a:rPr kumimoji="1" lang="zh-CN" altLang="en-US" sz="1200" dirty="0" smtClean="0"/>
                  <a:t>集上做交叉验证（为了更好地预测</a:t>
                </a:r>
                <a:r>
                  <a:rPr kumimoji="1" lang="en-US" altLang="zh-CN" sz="1200" dirty="0" smtClean="0"/>
                  <a:t>s1f</a:t>
                </a:r>
                <a:r>
                  <a:rPr kumimoji="1" lang="zh-CN" altLang="en-US" sz="1200" dirty="0" smtClean="0"/>
                  <a:t>区域）</a:t>
                </a:r>
              </a:p>
              <a:p>
                <a:r>
                  <a:rPr kumimoji="1" lang="en-US" altLang="zh-CN" sz="1200" dirty="0" smtClean="0"/>
                  <a:t>25-fold</a:t>
                </a:r>
                <a:r>
                  <a:rPr kumimoji="1" lang="zh-CN" altLang="en-US" sz="1200" dirty="0" smtClean="0"/>
                  <a:t>交叉验证</a:t>
                </a:r>
                <a:r>
                  <a:rPr kumimoji="1" lang="en-US" altLang="zh-CN" sz="1200" dirty="0" smtClean="0"/>
                  <a:t>,</a:t>
                </a:r>
                <a:r>
                  <a:rPr kumimoji="1" lang="zh-CN" altLang="en-US" sz="1200" dirty="0" smtClean="0"/>
                  <a:t>重复两百次</a:t>
                </a:r>
                <a:endParaRPr kumimoji="1" lang="zh-CN" altLang="en-US" sz="1200" dirty="0"/>
              </a:p>
              <a:p>
                <a:endParaRPr kumimoji="1" lang="zh-CN" altLang="en-US" dirty="0"/>
              </a:p>
              <a:p>
                <a:endParaRPr kumimoji="1" lang="zh-CN" altLang="en-US" dirty="0"/>
              </a:p>
            </p:txBody>
          </p:sp>
        </mc:Choice>
        <mc:Fallback xmlns="">
          <p:sp>
            <p:nvSpPr>
              <p:cNvPr id="3" name="备注占位符 2"/>
              <p:cNvSpPr>
                <a:spLocks noGrp="1"/>
              </p:cNvSpPr>
              <p:nvPr>
                <p:ph type="body" idx="1"/>
              </p:nvPr>
            </p:nvSpPr>
            <p:spPr/>
            <p:txBody>
              <a:bodyPr/>
              <a:lstStyle/>
              <a:p>
                <a:r>
                  <a:rPr kumimoji="1" lang="zh-CN" altLang="en-US" dirty="0" smtClean="0"/>
                  <a:t>用</a:t>
                </a:r>
                <a:r>
                  <a:rPr kumimoji="1" lang="en-US" altLang="zh-CN" dirty="0" smtClean="0"/>
                  <a:t>fast</a:t>
                </a:r>
                <a:r>
                  <a:rPr kumimoji="1" lang="zh-CN" altLang="en-US" baseline="0" dirty="0" smtClean="0"/>
                  <a:t> </a:t>
                </a:r>
                <a:r>
                  <a:rPr kumimoji="1" lang="en-US" altLang="zh-CN" baseline="0" dirty="0" smtClean="0"/>
                  <a:t>cv</a:t>
                </a:r>
                <a:r>
                  <a:rPr kumimoji="1" lang="zh-CN" altLang="en-US" baseline="0" dirty="0" smtClean="0"/>
                  <a:t>之后可以进行非常快的大范围参数搜索，效率快了数十倍，而且抽样次数越多效率提升越大，可以快速搜索参数和需要的</a:t>
                </a:r>
                <a:r>
                  <a:rPr kumimoji="1" lang="en-US" altLang="zh-CN" baseline="0" dirty="0" smtClean="0"/>
                  <a:t>SNP</a:t>
                </a:r>
                <a:endParaRPr kumimoji="1" lang="zh-CN" altLang="en-US" dirty="0" smtClean="0"/>
              </a:p>
              <a:p>
                <a:r>
                  <a:rPr kumimoji="1" lang="zh-CN" altLang="en-US" dirty="0" smtClean="0"/>
                  <a:t>第一步还是先产生</a:t>
                </a:r>
                <a:r>
                  <a:rPr kumimoji="1" lang="en-US" altLang="zh-CN" dirty="0" smtClean="0"/>
                  <a:t>U</a:t>
                </a:r>
                <a:r>
                  <a:rPr kumimoji="1" lang="zh-CN" altLang="en-US" dirty="0" smtClean="0"/>
                  <a:t>和</a:t>
                </a:r>
                <a:r>
                  <a:rPr kumimoji="1" lang="en-US" altLang="zh-CN" dirty="0" smtClean="0"/>
                  <a:t>\</a:t>
                </a:r>
                <a:r>
                  <a:rPr kumimoji="1" lang="en-US" altLang="zh-CN" dirty="0" smtClean="0"/>
                  <a:t>Lambda</a:t>
                </a:r>
                <a:endParaRPr kumimoji="1" lang="zh-CN" altLang="en-US" dirty="0" smtClean="0"/>
              </a:p>
              <a:p>
                <a:r>
                  <a:rPr kumimoji="1" lang="zh-CN" altLang="en-US" dirty="0" smtClean="0"/>
                  <a:t>这一步里我们发现特征选择的</a:t>
                </a:r>
                <a:r>
                  <a:rPr kumimoji="1" lang="en-US" altLang="zh-CN" dirty="0" smtClean="0"/>
                  <a:t>X_1</a:t>
                </a:r>
                <a:r>
                  <a:rPr kumimoji="1" lang="zh-CN" altLang="en-US" dirty="0" smtClean="0"/>
                  <a:t>并不好，因此只能随机挑选，这一点会是我们后续改进的关键点。我们把</a:t>
                </a:r>
                <a:r>
                  <a:rPr kumimoji="1" lang="en-US" altLang="zh-CN" dirty="0" smtClean="0"/>
                  <a:t>SNP</a:t>
                </a:r>
                <a:r>
                  <a:rPr kumimoji="1" lang="zh-CN" altLang="en-US" dirty="0" smtClean="0"/>
                  <a:t>也当做需要优化的参数，做很多组结果进行挑选，因为</a:t>
                </a:r>
                <a:r>
                  <a:rPr kumimoji="1" lang="en-US" altLang="zh-CN" dirty="0" smtClean="0"/>
                  <a:t>fast</a:t>
                </a:r>
                <a:r>
                  <a:rPr kumimoji="1" lang="zh-CN" altLang="en-US" dirty="0" smtClean="0"/>
                  <a:t> </a:t>
                </a:r>
                <a:r>
                  <a:rPr kumimoji="1" lang="en-US" altLang="zh-CN" dirty="0" smtClean="0"/>
                  <a:t>cv</a:t>
                </a:r>
                <a:r>
                  <a:rPr kumimoji="1" lang="zh-CN" altLang="en-US" dirty="0" smtClean="0"/>
                  <a:t>抽样算法被我们优化的非常快，因此挑选</a:t>
                </a:r>
                <a:r>
                  <a:rPr kumimoji="1" lang="en-US" altLang="zh-CN" dirty="0" smtClean="0"/>
                  <a:t>SNP</a:t>
                </a:r>
                <a:r>
                  <a:rPr kumimoji="1" lang="zh-CN" altLang="en-US" dirty="0" smtClean="0"/>
                  <a:t>的过程不慢</a:t>
                </a:r>
              </a:p>
              <a:p>
                <a:r>
                  <a:rPr kumimoji="1" lang="zh-CN" altLang="en-US" sz="1200" dirty="0" smtClean="0"/>
                  <a:t>随机挑选</a:t>
                </a:r>
                <a:r>
                  <a:rPr kumimoji="1" lang="en-US" altLang="zh-CN" sz="1200" dirty="0" smtClean="0"/>
                  <a:t>SNP</a:t>
                </a:r>
                <a:r>
                  <a:rPr kumimoji="1" lang="zh-CN" altLang="en-US" sz="1200" dirty="0" smtClean="0"/>
                  <a:t>作为</a:t>
                </a:r>
                <a:r>
                  <a:rPr kumimoji="1" lang="en-US" altLang="zh-CN" sz="1200" i="0" dirty="0">
                    <a:latin typeface="Cambria Math" charset="0"/>
                  </a:rPr>
                  <a:t>X_</a:t>
                </a:r>
                <a:r>
                  <a:rPr kumimoji="1" lang="en-US" altLang="zh-CN" sz="1200" b="0" i="0" dirty="0" smtClean="0">
                    <a:latin typeface="Cambria Math" charset="0"/>
                  </a:rPr>
                  <a:t>1</a:t>
                </a:r>
                <a:r>
                  <a:rPr kumimoji="1" lang="zh-CN" altLang="en-US" sz="1200" dirty="0" smtClean="0"/>
                  <a:t>第三步用之前的</a:t>
                </a:r>
                <a:r>
                  <a:rPr kumimoji="1" lang="en-US" altLang="zh-CN" sz="1200" dirty="0" smtClean="0"/>
                  <a:t>Mixed-Ridge</a:t>
                </a:r>
                <a:r>
                  <a:rPr kumimoji="1" lang="zh-CN" altLang="en-US" sz="1200" dirty="0" smtClean="0"/>
                  <a:t>算法，用</a:t>
                </a:r>
                <a:r>
                  <a:rPr kumimoji="1" lang="en-US" altLang="zh-CN" sz="1200" dirty="0" smtClean="0"/>
                  <a:t>grid</a:t>
                </a:r>
                <a:r>
                  <a:rPr kumimoji="1" lang="zh-CN" altLang="en-US" sz="1200" dirty="0" smtClean="0"/>
                  <a:t> </a:t>
                </a:r>
                <a:r>
                  <a:rPr kumimoji="1" lang="en-US" altLang="zh-CN" sz="1200" dirty="0" smtClean="0"/>
                  <a:t>search</a:t>
                </a:r>
                <a:r>
                  <a:rPr kumimoji="1" lang="zh-CN" altLang="en-US" sz="1200" dirty="0" smtClean="0"/>
                  <a:t>、</a:t>
                </a:r>
                <a:r>
                  <a:rPr kumimoji="1" lang="en-US" altLang="zh-CN" sz="1200" dirty="0" smtClean="0"/>
                  <a:t>gradient</a:t>
                </a:r>
                <a:r>
                  <a:rPr kumimoji="1" lang="zh-CN" altLang="en-US" sz="1200" dirty="0" smtClean="0"/>
                  <a:t> </a:t>
                </a:r>
                <a:r>
                  <a:rPr kumimoji="1" lang="en-US" altLang="zh-CN" sz="1200" dirty="0" smtClean="0"/>
                  <a:t>descent</a:t>
                </a:r>
                <a:r>
                  <a:rPr kumimoji="1" lang="zh-CN" altLang="en-US" sz="1200" dirty="0" smtClean="0"/>
                  <a:t>优化</a:t>
                </a:r>
              </a:p>
              <a:p>
                <a:r>
                  <a:rPr kumimoji="1" lang="zh-CN" altLang="en-US" sz="1200" dirty="0" smtClean="0"/>
                  <a:t>在按照父本划分的</a:t>
                </a:r>
                <a:r>
                  <a:rPr kumimoji="1" lang="en-US" altLang="zh-CN" sz="1200" dirty="0" smtClean="0"/>
                  <a:t>valid</a:t>
                </a:r>
                <a:r>
                  <a:rPr kumimoji="1" lang="zh-CN" altLang="en-US" sz="1200" dirty="0" smtClean="0"/>
                  <a:t>集上做交叉验证（为了更好地预测</a:t>
                </a:r>
                <a:r>
                  <a:rPr kumimoji="1" lang="en-US" altLang="zh-CN" sz="1200" dirty="0" smtClean="0"/>
                  <a:t>s1f</a:t>
                </a:r>
                <a:r>
                  <a:rPr kumimoji="1" lang="zh-CN" altLang="en-US" sz="1200" dirty="0" smtClean="0"/>
                  <a:t>区域）</a:t>
                </a:r>
              </a:p>
              <a:p>
                <a:r>
                  <a:rPr kumimoji="1" lang="en-US" altLang="zh-CN" sz="1200" dirty="0" smtClean="0"/>
                  <a:t>25-fold</a:t>
                </a:r>
                <a:r>
                  <a:rPr kumimoji="1" lang="zh-CN" altLang="en-US" sz="1200" dirty="0" smtClean="0"/>
                  <a:t>交叉验证</a:t>
                </a:r>
                <a:r>
                  <a:rPr kumimoji="1" lang="en-US" altLang="zh-CN" sz="1200" dirty="0" smtClean="0"/>
                  <a:t>,</a:t>
                </a:r>
                <a:r>
                  <a:rPr kumimoji="1" lang="zh-CN" altLang="en-US" sz="1200" dirty="0" smtClean="0"/>
                  <a:t>重复两百次</a:t>
                </a:r>
                <a:endParaRPr kumimoji="1" lang="zh-CN" altLang="en-US" sz="1200" dirty="0"/>
              </a:p>
              <a:p>
                <a:endParaRPr kumimoji="1" lang="zh-CN" altLang="en-US" dirty="0"/>
              </a:p>
              <a:p>
                <a:endParaRPr kumimoji="1" lang="zh-CN" altLang="en-US" dirty="0"/>
              </a:p>
            </p:txBody>
          </p:sp>
        </mc:Fallback>
      </mc:AlternateContent>
      <p:sp>
        <p:nvSpPr>
          <p:cNvPr id="4" name="幻灯片编号占位符 3"/>
          <p:cNvSpPr>
            <a:spLocks noGrp="1"/>
          </p:cNvSpPr>
          <p:nvPr>
            <p:ph type="sldNum" sz="quarter" idx="10"/>
          </p:nvPr>
        </p:nvSpPr>
        <p:spPr/>
        <p:txBody>
          <a:bodyPr/>
          <a:lstStyle/>
          <a:p>
            <a:fld id="{31EF110D-A2B7-504B-96BF-3925C5296330}" type="slidenum">
              <a:rPr kumimoji="1" lang="zh-CN" altLang="en-US" smtClean="0"/>
              <a:t>24</a:t>
            </a:fld>
            <a:endParaRPr kumimoji="1" lang="zh-CN" altLang="en-US"/>
          </a:p>
        </p:txBody>
      </p:sp>
    </p:spTree>
    <p:extLst>
      <p:ext uri="{BB962C8B-B14F-4D97-AF65-F5344CB8AC3E}">
        <p14:creationId xmlns:p14="http://schemas.microsoft.com/office/powerpoint/2010/main" val="161455350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kumimoji="1" lang="zh-CN" altLang="en-US" dirty="0" smtClean="0"/>
                  <a:t>对每一次挑选的</a:t>
                </a:r>
                <a:r>
                  <a:rPr kumimoji="1" lang="en-US" altLang="zh-CN" dirty="0" smtClean="0"/>
                  <a:t>SNP</a:t>
                </a:r>
                <a:r>
                  <a:rPr kumimoji="1" lang="zh-CN" altLang="en-US" dirty="0" smtClean="0"/>
                  <a:t>、</a:t>
                </a:r>
                <a14:m>
                  <m:oMath xmlns:m="http://schemas.openxmlformats.org/officeDocument/2006/math">
                    <m:r>
                      <a:rPr kumimoji="1" lang="zh-CN" altLang="en-US" i="1" smtClean="0">
                        <a:latin typeface="Cambria Math" charset="0"/>
                        <a:ea typeface="Cambria Math" charset="0"/>
                        <a:cs typeface="Cambria Math" charset="0"/>
                      </a:rPr>
                      <m:t>𝛾</m:t>
                    </m:r>
                    <m:r>
                      <a:rPr kumimoji="1" lang="zh-CN" altLang="en-US" b="0" i="1" smtClean="0">
                        <a:latin typeface="Cambria Math" charset="0"/>
                        <a:ea typeface="Cambria Math" charset="0"/>
                        <a:cs typeface="Cambria Math" charset="0"/>
                      </a:rPr>
                      <m:t>、</m:t>
                    </m:r>
                    <m:r>
                      <a:rPr kumimoji="1" lang="zh-CN" altLang="en-US" i="1" smtClean="0">
                        <a:latin typeface="Cambria Math" charset="0"/>
                        <a:ea typeface="Cambria Math" charset="0"/>
                        <a:cs typeface="Cambria Math" charset="0"/>
                      </a:rPr>
                      <m:t>𝜆</m:t>
                    </m:r>
                  </m:oMath>
                </a14:m>
                <a:r>
                  <a:rPr kumimoji="1" lang="zh-CN" altLang="en-US" dirty="0" smtClean="0"/>
                  <a:t>进行</a:t>
                </a:r>
                <a:r>
                  <a:rPr kumimoji="1" lang="en-US" altLang="zh-CN" dirty="0" smtClean="0"/>
                  <a:t>25-fold</a:t>
                </a:r>
                <a:r>
                  <a:rPr kumimoji="1" lang="zh-CN" altLang="en-US" dirty="0" smtClean="0"/>
                  <a:t> </a:t>
                </a:r>
                <a:r>
                  <a:rPr kumimoji="1" lang="en-US" altLang="zh-CN" dirty="0" smtClean="0"/>
                  <a:t>cross</a:t>
                </a:r>
                <a:r>
                  <a:rPr kumimoji="1" lang="zh-CN" altLang="en-US" dirty="0" smtClean="0"/>
                  <a:t> </a:t>
                </a:r>
                <a:r>
                  <a:rPr kumimoji="1" lang="en-US" altLang="zh-CN" dirty="0" smtClean="0"/>
                  <a:t>validation</a:t>
                </a:r>
                <a:endParaRPr kumimoji="1" lang="zh-CN" altLang="en-US" dirty="0" smtClean="0"/>
              </a:p>
              <a:p>
                <a:r>
                  <a:rPr kumimoji="1" lang="zh-CN" altLang="en-US" dirty="0" smtClean="0"/>
                  <a:t>只需要两分钟即可做一个</a:t>
                </a:r>
                <a:r>
                  <a:rPr kumimoji="1" lang="en-US" altLang="zh-CN" dirty="0" smtClean="0"/>
                  <a:t>SNP</a:t>
                </a:r>
                <a:r>
                  <a:rPr kumimoji="1" lang="zh-CN" altLang="en-US" dirty="0" smtClean="0"/>
                  <a:t>选择的交叉验证（即做两百次</a:t>
                </a:r>
                <a:r>
                  <a:rPr kumimoji="1" lang="en-US" altLang="zh-CN" dirty="0" smtClean="0"/>
                  <a:t>25</a:t>
                </a:r>
                <a:r>
                  <a:rPr kumimoji="1" lang="zh-CN" altLang="en-US" dirty="0" smtClean="0"/>
                  <a:t>折交叉验证），且可以多组</a:t>
                </a:r>
                <a:r>
                  <a:rPr kumimoji="1" lang="en-US" altLang="zh-CN" dirty="0" smtClean="0"/>
                  <a:t>SNP</a:t>
                </a:r>
                <a:r>
                  <a:rPr kumimoji="1" lang="zh-CN" altLang="en-US" dirty="0" smtClean="0"/>
                  <a:t>并行进行</a:t>
                </a:r>
              </a:p>
              <a:p>
                <a:r>
                  <a:rPr kumimoji="1" lang="zh-CN" altLang="en-US" dirty="0" smtClean="0"/>
                  <a:t>大规模搜索的</a:t>
                </a:r>
                <a:r>
                  <a:rPr kumimoji="1" lang="en-US" altLang="zh-CN" dirty="0" smtClean="0"/>
                  <a:t>SNP</a:t>
                </a:r>
                <a:r>
                  <a:rPr kumimoji="1" lang="zh-CN" altLang="en-US" dirty="0" smtClean="0"/>
                  <a:t>的</a:t>
                </a:r>
                <a:r>
                  <a:rPr kumimoji="1" lang="en-US" altLang="zh-CN" dirty="0" smtClean="0"/>
                  <a:t>PCC</a:t>
                </a:r>
                <a:endParaRPr kumimoji="1" lang="zh-CN" altLang="en-US" dirty="0" smtClean="0"/>
              </a:p>
              <a:p>
                <a:r>
                  <a:rPr kumimoji="1" lang="zh-CN" altLang="en-US" dirty="0" smtClean="0"/>
                  <a:t>以</a:t>
                </a:r>
                <a:r>
                  <a:rPr kumimoji="1" lang="en-US" altLang="zh-CN" dirty="0" smtClean="0"/>
                  <a:t>s1f</a:t>
                </a:r>
                <a:r>
                  <a:rPr kumimoji="1" lang="zh-CN" altLang="en-US" dirty="0" smtClean="0"/>
                  <a:t>为例，每一列是一种</a:t>
                </a:r>
                <a:r>
                  <a:rPr kumimoji="1" lang="en-US" altLang="zh-CN" dirty="0" smtClean="0"/>
                  <a:t>SNP</a:t>
                </a:r>
                <a:r>
                  <a:rPr kumimoji="1" lang="zh-CN" altLang="en-US" dirty="0" smtClean="0"/>
                  <a:t> </a:t>
                </a:r>
                <a:r>
                  <a:rPr kumimoji="1" lang="en-US" altLang="zh-CN" dirty="0" smtClean="0"/>
                  <a:t>set</a:t>
                </a:r>
                <a:r>
                  <a:rPr kumimoji="1" lang="zh-CN" altLang="en-US" dirty="0" smtClean="0"/>
                  <a:t>，每一行是一次交叉验证，分别算</a:t>
                </a:r>
                <a:r>
                  <a:rPr kumimoji="1" lang="en-US" altLang="zh-CN" dirty="0" smtClean="0"/>
                  <a:t>PCC</a:t>
                </a:r>
                <a:r>
                  <a:rPr kumimoji="1" lang="zh-CN" altLang="en-US" dirty="0" smtClean="0"/>
                  <a:t>，我们试过对每个</a:t>
                </a:r>
                <a:r>
                  <a:rPr kumimoji="1" lang="en-US" altLang="zh-CN" dirty="0" smtClean="0"/>
                  <a:t>SNP</a:t>
                </a:r>
                <a:r>
                  <a:rPr kumimoji="1" lang="zh-CN" altLang="en-US" dirty="0" smtClean="0"/>
                  <a:t> </a:t>
                </a:r>
                <a:r>
                  <a:rPr kumimoji="1" lang="en-US" altLang="zh-CN" dirty="0" smtClean="0"/>
                  <a:t>set</a:t>
                </a:r>
                <a:r>
                  <a:rPr kumimoji="1" lang="zh-CN" altLang="en-US" dirty="0" smtClean="0"/>
                  <a:t>，用不同的</a:t>
                </a:r>
                <a:r>
                  <a:rPr kumimoji="1" lang="en-US" altLang="zh-CN" dirty="0" smtClean="0"/>
                  <a:t>PCC</a:t>
                </a:r>
                <a:r>
                  <a:rPr kumimoji="1" lang="zh-CN" altLang="en-US" dirty="0" smtClean="0"/>
                  <a:t>的统计量去挑，比如平均值，中位数等等。现在我们来审视我们的问题，一是时间有限，我们本来不应该随机选这么少的</a:t>
                </a:r>
                <a:r>
                  <a:rPr kumimoji="1" lang="en-US" altLang="zh-CN" dirty="0" smtClean="0"/>
                  <a:t>SNP</a:t>
                </a:r>
                <a:r>
                  <a:rPr kumimoji="1" lang="zh-CN" altLang="en-US" dirty="0" smtClean="0"/>
                  <a:t>，而且由于训练集很容易就找到一组好的</a:t>
                </a:r>
                <a:r>
                  <a:rPr kumimoji="1" lang="en-US" altLang="zh-CN" dirty="0" smtClean="0"/>
                  <a:t>SNP</a:t>
                </a:r>
                <a:r>
                  <a:rPr kumimoji="1" lang="zh-CN" altLang="en-US" dirty="0" smtClean="0"/>
                  <a:t>，但是在测试集很难表现好，所以我们应该改成</a:t>
                </a:r>
                <a:r>
                  <a:rPr kumimoji="1" lang="en-US" altLang="zh-CN" dirty="0" smtClean="0"/>
                  <a:t>PCC</a:t>
                </a:r>
                <a:r>
                  <a:rPr kumimoji="1" lang="zh-CN" altLang="en-US" dirty="0" smtClean="0"/>
                  <a:t>在很多折中的最小值也比较高的</a:t>
                </a:r>
                <a:r>
                  <a:rPr kumimoji="1" lang="en-US" altLang="zh-CN" dirty="0" smtClean="0"/>
                  <a:t>feature</a:t>
                </a:r>
                <a:r>
                  <a:rPr kumimoji="1" lang="zh-CN" altLang="en-US" dirty="0" smtClean="0"/>
                  <a:t>组合，就像蓝色的区域，是不好预测的样本，我们的最终的完美模型应该是能把这些地方也预测好的才行。</a:t>
                </a:r>
              </a:p>
              <a:p>
                <a:endParaRPr kumimoji="1" lang="zh-CN" altLang="en-US" dirty="0" smtClean="0"/>
              </a:p>
              <a:p>
                <a:r>
                  <a:rPr kumimoji="1" lang="zh-CN" altLang="en-US" dirty="0" smtClean="0"/>
                  <a:t>普通的机器学习模型严重依赖于已有的样本的亲本信息，</a:t>
                </a:r>
                <a:r>
                  <a:rPr kumimoji="1" lang="en-US" altLang="zh-CN" dirty="0" smtClean="0"/>
                  <a:t>Mixed-Ridge</a:t>
                </a:r>
                <a:r>
                  <a:rPr kumimoji="1" lang="zh-CN" altLang="en-US" dirty="0" smtClean="0"/>
                  <a:t>经过前面的分析可以看出来可以避免样本的相关性不良影响且可以利用相关性提高预测效果。</a:t>
                </a:r>
              </a:p>
              <a:p>
                <a:r>
                  <a:rPr kumimoji="1" lang="zh-CN" altLang="en-US" dirty="0" smtClean="0"/>
                  <a:t>对于全新的样本，可以通过简单的变化来产生</a:t>
                </a:r>
                <a:r>
                  <a:rPr kumimoji="1" lang="en-US" altLang="zh-CN" dirty="0" smtClean="0"/>
                  <a:t>Mixed-Ridge</a:t>
                </a:r>
                <a:r>
                  <a:rPr kumimoji="1" lang="zh-CN" altLang="en-US" dirty="0" smtClean="0"/>
                  <a:t> 模型需要的</a:t>
                </a:r>
                <a:r>
                  <a:rPr kumimoji="1" lang="en-US" altLang="zh-CN" dirty="0" smtClean="0"/>
                  <a:t>Lambda</a:t>
                </a:r>
                <a:r>
                  <a:rPr kumimoji="1" lang="zh-CN" altLang="en-US" dirty="0" smtClean="0"/>
                  <a:t>，然后再预测</a:t>
                </a:r>
              </a:p>
              <a:p>
                <a:endParaRPr kumimoji="1" lang="zh-CN" altLang="en-US" dirty="0"/>
              </a:p>
            </p:txBody>
          </p:sp>
        </mc:Choice>
        <mc:Fallback xmlns="">
          <p:sp>
            <p:nvSpPr>
              <p:cNvPr id="3" name="备注占位符 2"/>
              <p:cNvSpPr>
                <a:spLocks noGrp="1"/>
              </p:cNvSpPr>
              <p:nvPr>
                <p:ph type="body" idx="1"/>
              </p:nvPr>
            </p:nvSpPr>
            <p:spPr/>
            <p:txBody>
              <a:bodyPr/>
              <a:lstStyle/>
              <a:p>
                <a:r>
                  <a:rPr kumimoji="1" lang="zh-CN" altLang="en-US" dirty="0" smtClean="0"/>
                  <a:t>对每一次挑选的</a:t>
                </a:r>
                <a:r>
                  <a:rPr kumimoji="1" lang="en-US" altLang="zh-CN" dirty="0" smtClean="0"/>
                  <a:t>SNP</a:t>
                </a:r>
                <a:r>
                  <a:rPr kumimoji="1" lang="zh-CN" altLang="en-US" dirty="0" smtClean="0"/>
                  <a:t>、</a:t>
                </a:r>
                <a:r>
                  <a:rPr kumimoji="1" lang="zh-CN" altLang="en-US" i="0" smtClean="0">
                    <a:latin typeface="Cambria Math" charset="0"/>
                    <a:ea typeface="Cambria Math" charset="0"/>
                    <a:cs typeface="Cambria Math" charset="0"/>
                  </a:rPr>
                  <a:t>𝛾</a:t>
                </a:r>
                <a:r>
                  <a:rPr kumimoji="1" lang="zh-CN" altLang="en-US" b="0" i="0" smtClean="0">
                    <a:latin typeface="Cambria Math" charset="0"/>
                    <a:ea typeface="Cambria Math" charset="0"/>
                    <a:cs typeface="Cambria Math" charset="0"/>
                  </a:rPr>
                  <a:t>、</a:t>
                </a:r>
                <a:r>
                  <a:rPr kumimoji="1" lang="zh-CN" altLang="en-US" i="0" smtClean="0">
                    <a:latin typeface="Cambria Math" charset="0"/>
                    <a:ea typeface="Cambria Math" charset="0"/>
                    <a:cs typeface="Cambria Math" charset="0"/>
                  </a:rPr>
                  <a:t>𝜆</a:t>
                </a:r>
                <a:r>
                  <a:rPr kumimoji="1" lang="zh-CN" altLang="en-US" dirty="0" smtClean="0"/>
                  <a:t>进行</a:t>
                </a:r>
                <a:r>
                  <a:rPr kumimoji="1" lang="en-US" altLang="zh-CN" dirty="0" smtClean="0"/>
                  <a:t>25-fold</a:t>
                </a:r>
                <a:r>
                  <a:rPr kumimoji="1" lang="zh-CN" altLang="en-US" dirty="0" smtClean="0"/>
                  <a:t> </a:t>
                </a:r>
                <a:r>
                  <a:rPr kumimoji="1" lang="en-US" altLang="zh-CN" dirty="0" smtClean="0"/>
                  <a:t>cross</a:t>
                </a:r>
                <a:r>
                  <a:rPr kumimoji="1" lang="zh-CN" altLang="en-US" dirty="0" smtClean="0"/>
                  <a:t> </a:t>
                </a:r>
                <a:r>
                  <a:rPr kumimoji="1" lang="en-US" altLang="zh-CN" dirty="0" smtClean="0"/>
                  <a:t>validation</a:t>
                </a:r>
                <a:endParaRPr kumimoji="1" lang="zh-CN" altLang="en-US" dirty="0" smtClean="0"/>
              </a:p>
              <a:p>
                <a:r>
                  <a:rPr kumimoji="1" lang="zh-CN" altLang="en-US" dirty="0" smtClean="0"/>
                  <a:t>只</a:t>
                </a:r>
                <a:r>
                  <a:rPr kumimoji="1" lang="zh-CN" altLang="en-US" dirty="0" smtClean="0"/>
                  <a:t>需要两分钟即可做一个</a:t>
                </a:r>
                <a:r>
                  <a:rPr kumimoji="1" lang="en-US" altLang="zh-CN" dirty="0" smtClean="0"/>
                  <a:t>SNP</a:t>
                </a:r>
                <a:r>
                  <a:rPr kumimoji="1" lang="zh-CN" altLang="en-US" dirty="0" smtClean="0"/>
                  <a:t>选择的交叉</a:t>
                </a:r>
                <a:r>
                  <a:rPr kumimoji="1" lang="zh-CN" altLang="en-US" dirty="0" smtClean="0"/>
                  <a:t>验证（</a:t>
                </a:r>
                <a:r>
                  <a:rPr kumimoji="1" lang="zh-CN" altLang="en-US" dirty="0" smtClean="0"/>
                  <a:t>即做两百次</a:t>
                </a:r>
                <a:r>
                  <a:rPr kumimoji="1" lang="en-US" altLang="zh-CN" dirty="0" smtClean="0"/>
                  <a:t>25</a:t>
                </a:r>
                <a:r>
                  <a:rPr kumimoji="1" lang="zh-CN" altLang="en-US" dirty="0" smtClean="0"/>
                  <a:t>折交叉验证</a:t>
                </a:r>
                <a:r>
                  <a:rPr kumimoji="1" lang="zh-CN" altLang="en-US" dirty="0" smtClean="0"/>
                  <a:t>），</a:t>
                </a:r>
                <a:r>
                  <a:rPr kumimoji="1" lang="zh-CN" altLang="en-US" dirty="0" smtClean="0"/>
                  <a:t>且</a:t>
                </a:r>
                <a:r>
                  <a:rPr kumimoji="1" lang="zh-CN" altLang="en-US" dirty="0" smtClean="0"/>
                  <a:t>可以</a:t>
                </a:r>
                <a:r>
                  <a:rPr kumimoji="1" lang="zh-CN" altLang="en-US" dirty="0" smtClean="0"/>
                  <a:t>多组</a:t>
                </a:r>
                <a:r>
                  <a:rPr kumimoji="1" lang="en-US" altLang="zh-CN" dirty="0" smtClean="0"/>
                  <a:t>SNP</a:t>
                </a:r>
                <a:r>
                  <a:rPr kumimoji="1" lang="zh-CN" altLang="en-US" dirty="0" smtClean="0"/>
                  <a:t>并行</a:t>
                </a:r>
                <a:r>
                  <a:rPr kumimoji="1" lang="zh-CN" altLang="en-US" dirty="0" smtClean="0"/>
                  <a:t>进行</a:t>
                </a:r>
              </a:p>
              <a:p>
                <a:r>
                  <a:rPr kumimoji="1" lang="zh-CN" altLang="en-US" dirty="0" smtClean="0"/>
                  <a:t>大规模搜索的</a:t>
                </a:r>
                <a:r>
                  <a:rPr kumimoji="1" lang="en-US" altLang="zh-CN" dirty="0" smtClean="0"/>
                  <a:t>SNP</a:t>
                </a:r>
                <a:r>
                  <a:rPr kumimoji="1" lang="zh-CN" altLang="en-US" dirty="0" smtClean="0"/>
                  <a:t>的</a:t>
                </a:r>
                <a:r>
                  <a:rPr kumimoji="1" lang="en-US" altLang="zh-CN" dirty="0" smtClean="0"/>
                  <a:t>PCC</a:t>
                </a:r>
                <a:endParaRPr kumimoji="1" lang="zh-CN" altLang="en-US" dirty="0" smtClean="0"/>
              </a:p>
              <a:p>
                <a:r>
                  <a:rPr kumimoji="1" lang="zh-CN" altLang="en-US" dirty="0" smtClean="0"/>
                  <a:t>以</a:t>
                </a:r>
                <a:r>
                  <a:rPr kumimoji="1" lang="en-US" altLang="zh-CN" dirty="0" smtClean="0"/>
                  <a:t>s1f</a:t>
                </a:r>
                <a:r>
                  <a:rPr kumimoji="1" lang="zh-CN" altLang="en-US" dirty="0" smtClean="0"/>
                  <a:t>为例</a:t>
                </a:r>
                <a:endParaRPr kumimoji="1" lang="zh-CN" altLang="en-US" dirty="0"/>
              </a:p>
            </p:txBody>
          </p:sp>
        </mc:Fallback>
      </mc:AlternateContent>
      <p:sp>
        <p:nvSpPr>
          <p:cNvPr id="4" name="幻灯片编号占位符 3"/>
          <p:cNvSpPr>
            <a:spLocks noGrp="1"/>
          </p:cNvSpPr>
          <p:nvPr>
            <p:ph type="sldNum" sz="quarter" idx="10"/>
          </p:nvPr>
        </p:nvSpPr>
        <p:spPr/>
        <p:txBody>
          <a:bodyPr/>
          <a:lstStyle/>
          <a:p>
            <a:fld id="{31EF110D-A2B7-504B-96BF-3925C5296330}" type="slidenum">
              <a:rPr kumimoji="1" lang="zh-CN" altLang="en-US" smtClean="0"/>
              <a:t>25</a:t>
            </a:fld>
            <a:endParaRPr kumimoji="1" lang="zh-CN" altLang="en-US"/>
          </a:p>
        </p:txBody>
      </p:sp>
    </p:spTree>
    <p:extLst>
      <p:ext uri="{BB962C8B-B14F-4D97-AF65-F5344CB8AC3E}">
        <p14:creationId xmlns:p14="http://schemas.microsoft.com/office/powerpoint/2010/main" val="193341810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dirty="0" smtClean="0"/>
              <a:t>我们又做了一个全新的模型</a:t>
            </a:r>
          </a:p>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dirty="0" smtClean="0"/>
              <a:t>通过学习距离矩阵解决小样本问题</a:t>
            </a:r>
          </a:p>
          <a:p>
            <a:r>
              <a:rPr lang="zh-CN" altLang="en-US" sz="1200" b="0" i="0" u="none" strike="noStrike" kern="1200" baseline="0" dirty="0" smtClean="0">
                <a:solidFill>
                  <a:schemeClr val="tx1"/>
                </a:solidFill>
                <a:latin typeface="+mn-lt"/>
                <a:ea typeface="+mn-ea"/>
                <a:cs typeface="+mn-cs"/>
              </a:rPr>
              <a:t>为什么要做呢，我们是站在想要解决一类大问题的角度来思考的，机器学习很重要的问题就是泛化能力不强，尤其样本量很小的时候，学习效果很差，如何在小样本的情况下还能把问题解决好，对于很多生物学问题都很重要</a:t>
            </a:r>
          </a:p>
          <a:p>
            <a:r>
              <a:rPr lang="zh-CN" altLang="en-US" sz="1200" b="0" i="0" u="none" strike="noStrike" kern="1200" baseline="0" dirty="0" smtClean="0">
                <a:solidFill>
                  <a:schemeClr val="tx1"/>
                </a:solidFill>
                <a:latin typeface="+mn-lt"/>
                <a:ea typeface="+mn-ea"/>
                <a:cs typeface="+mn-cs"/>
              </a:rPr>
              <a:t>我们的思路来自于对过拟合的思考，之所以小样本时推广性不强，泛化能力不强，模型容易过拟合，在于模型的参数只在很小的样本量上优化，对于未知的其他样本很容易预测不准，因此我们想建立一个全新的非参模型来解决小样本的问题。</a:t>
            </a:r>
          </a:p>
          <a:p>
            <a:r>
              <a:rPr lang="zh-CN" altLang="en-US" sz="1200" b="0" i="0" u="none" strike="noStrike" kern="1200" baseline="0" dirty="0" smtClean="0">
                <a:solidFill>
                  <a:schemeClr val="tx1"/>
                </a:solidFill>
                <a:latin typeface="+mn-lt"/>
                <a:ea typeface="+mn-ea"/>
                <a:cs typeface="+mn-cs"/>
              </a:rPr>
              <a:t>这个模型的原理稍微复杂，这里就不展示了，它的总体思路是最小化预测集上的均方误差的期望。</a:t>
            </a:r>
          </a:p>
          <a:p>
            <a:r>
              <a:rPr lang="zh-CN" altLang="en-US" sz="1200" b="0" i="0" u="none" strike="noStrike" kern="1200" baseline="0" dirty="0" smtClean="0">
                <a:solidFill>
                  <a:schemeClr val="tx1"/>
                </a:solidFill>
                <a:latin typeface="+mn-lt"/>
                <a:ea typeface="+mn-ea"/>
                <a:cs typeface="+mn-cs"/>
              </a:rPr>
              <a:t>为什么是非参的那，可以简单看一下，这里</a:t>
            </a:r>
            <a:r>
              <a:rPr lang="en-US" altLang="zh-CN" sz="1200" b="0" i="0" u="none" strike="noStrike" kern="1200" baseline="0" dirty="0" smtClean="0">
                <a:solidFill>
                  <a:schemeClr val="tx1"/>
                </a:solidFill>
                <a:latin typeface="+mn-lt"/>
                <a:ea typeface="+mn-ea"/>
                <a:cs typeface="+mn-cs"/>
              </a:rPr>
              <a:t>beta</a:t>
            </a:r>
            <a:r>
              <a:rPr lang="zh-CN" altLang="en-US" sz="1200" b="0" i="0" u="none" strike="noStrike" kern="1200" baseline="0" dirty="0" smtClean="0">
                <a:solidFill>
                  <a:schemeClr val="tx1"/>
                </a:solidFill>
                <a:latin typeface="+mn-lt"/>
                <a:ea typeface="+mn-ea"/>
                <a:cs typeface="+mn-cs"/>
              </a:rPr>
              <a:t>虽然是参数，但是其实在具体运算过程中我们把</a:t>
            </a:r>
            <a:r>
              <a:rPr lang="en-US" altLang="zh-CN" sz="1200" b="0" i="0" u="none" strike="noStrike" kern="1200" baseline="0" dirty="0" smtClean="0">
                <a:solidFill>
                  <a:schemeClr val="tx1"/>
                </a:solidFill>
                <a:latin typeface="+mn-lt"/>
                <a:ea typeface="+mn-ea"/>
                <a:cs typeface="+mn-cs"/>
              </a:rPr>
              <a:t>beta</a:t>
            </a:r>
            <a:r>
              <a:rPr lang="zh-CN" altLang="en-US" sz="1200" b="0" i="0" u="none" strike="noStrike" kern="1200" baseline="0" dirty="0" smtClean="0">
                <a:solidFill>
                  <a:schemeClr val="tx1"/>
                </a:solidFill>
                <a:latin typeface="+mn-lt"/>
                <a:ea typeface="+mn-ea"/>
                <a:cs typeface="+mn-cs"/>
              </a:rPr>
              <a:t>积分掉了，优化过程中我们用到的全部是样本数据，没有对</a:t>
            </a:r>
            <a:r>
              <a:rPr lang="en-US" altLang="zh-CN" sz="1200" b="0" i="0" u="none" strike="noStrike" kern="1200" baseline="0" dirty="0" smtClean="0">
                <a:solidFill>
                  <a:schemeClr val="tx1"/>
                </a:solidFill>
                <a:latin typeface="+mn-lt"/>
                <a:ea typeface="+mn-ea"/>
                <a:cs typeface="+mn-cs"/>
              </a:rPr>
              <a:t>beta</a:t>
            </a:r>
            <a:r>
              <a:rPr lang="zh-CN" altLang="en-US" sz="1200" b="0" i="0" u="none" strike="noStrike" kern="1200" baseline="0" dirty="0" smtClean="0">
                <a:solidFill>
                  <a:schemeClr val="tx1"/>
                </a:solidFill>
                <a:latin typeface="+mn-lt"/>
                <a:ea typeface="+mn-ea"/>
                <a:cs typeface="+mn-cs"/>
              </a:rPr>
              <a:t>进行优化，因此模型是非参的</a:t>
            </a:r>
          </a:p>
          <a:p>
            <a:r>
              <a:rPr lang="zh-CN" altLang="en-US" sz="1200" b="0" i="0" u="none" strike="noStrike" kern="1200" baseline="0" dirty="0" smtClean="0">
                <a:solidFill>
                  <a:schemeClr val="tx1"/>
                </a:solidFill>
                <a:latin typeface="+mn-lt"/>
                <a:ea typeface="+mn-ea"/>
                <a:cs typeface="+mn-cs"/>
              </a:rPr>
              <a:t>（</a:t>
            </a:r>
            <a:r>
              <a:rPr lang="en-US" altLang="zh-CN" sz="1200" b="0" i="0" u="none" strike="noStrike" kern="1200" baseline="0" dirty="0" smtClean="0">
                <a:solidFill>
                  <a:schemeClr val="tx1"/>
                </a:solidFill>
                <a:latin typeface="+mn-lt"/>
                <a:ea typeface="+mn-ea"/>
                <a:cs typeface="+mn-cs"/>
              </a:rPr>
              <a:t>theta</a:t>
            </a:r>
            <a:r>
              <a:rPr lang="zh-CN" altLang="en-US" sz="1200" b="0" i="0" u="none" strike="noStrike" kern="1200" baseline="0" dirty="0" smtClean="0">
                <a:solidFill>
                  <a:schemeClr val="tx1"/>
                </a:solidFill>
                <a:latin typeface="+mn-lt"/>
                <a:ea typeface="+mn-ea"/>
                <a:cs typeface="+mn-cs"/>
              </a:rPr>
              <a:t>是超参数，控制模型转化，不算参数）</a:t>
            </a:r>
          </a:p>
          <a:p>
            <a:r>
              <a:rPr kumimoji="1" lang="zh-CN" altLang="en-US" dirty="0" smtClean="0"/>
              <a:t>原理见</a:t>
            </a:r>
            <a:r>
              <a:rPr kumimoji="1" lang="en-US" altLang="zh-CN" dirty="0" smtClean="0"/>
              <a:t>supplementary</a:t>
            </a:r>
            <a:endParaRPr kumimoji="1" lang="zh-CN" altLang="en-US" dirty="0" smtClean="0"/>
          </a:p>
        </p:txBody>
      </p:sp>
      <p:sp>
        <p:nvSpPr>
          <p:cNvPr id="4" name="幻灯片编号占位符 3"/>
          <p:cNvSpPr>
            <a:spLocks noGrp="1"/>
          </p:cNvSpPr>
          <p:nvPr>
            <p:ph type="sldNum" sz="quarter" idx="10"/>
          </p:nvPr>
        </p:nvSpPr>
        <p:spPr/>
        <p:txBody>
          <a:bodyPr/>
          <a:lstStyle/>
          <a:p>
            <a:fld id="{31EF110D-A2B7-504B-96BF-3925C5296330}" type="slidenum">
              <a:rPr kumimoji="1" lang="zh-CN" altLang="en-US" smtClean="0"/>
              <a:t>26</a:t>
            </a:fld>
            <a:endParaRPr kumimoji="1" lang="zh-CN" altLang="en-US"/>
          </a:p>
        </p:txBody>
      </p:sp>
    </p:spTree>
    <p:extLst>
      <p:ext uri="{BB962C8B-B14F-4D97-AF65-F5344CB8AC3E}">
        <p14:creationId xmlns:p14="http://schemas.microsoft.com/office/powerpoint/2010/main" val="40513754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我们使用交叉验证，训练集和测试集共享权值，用最小二乘获得</a:t>
            </a:r>
            <a:r>
              <a:rPr kumimoji="1" lang="en-US" altLang="zh-CN" dirty="0" smtClean="0"/>
              <a:t>beta</a:t>
            </a:r>
            <a:r>
              <a:rPr kumimoji="1" lang="zh-CN" altLang="en-US" dirty="0" smtClean="0"/>
              <a:t>，再计算测试集上的均方误差，用梯度下降来优化</a:t>
            </a:r>
            <a:r>
              <a:rPr kumimoji="1" lang="en-US" altLang="zh-CN" dirty="0" smtClean="0"/>
              <a:t>theta</a:t>
            </a:r>
            <a:r>
              <a:rPr kumimoji="1" lang="zh-CN" altLang="en-US" dirty="0" smtClean="0"/>
              <a:t>，然后得到的</a:t>
            </a:r>
            <a:r>
              <a:rPr kumimoji="1" lang="en-US" altLang="zh-CN" dirty="0" smtClean="0"/>
              <a:t>theta</a:t>
            </a:r>
            <a:r>
              <a:rPr kumimoji="1" lang="zh-CN" altLang="en-US" dirty="0" smtClean="0"/>
              <a:t>再进行一遍左边的操作，最终做测试集上的预测。</a:t>
            </a:r>
            <a:endParaRPr kumimoji="1" lang="zh-CN" altLang="en-US" dirty="0"/>
          </a:p>
        </p:txBody>
      </p:sp>
      <p:sp>
        <p:nvSpPr>
          <p:cNvPr id="4" name="幻灯片编号占位符 3"/>
          <p:cNvSpPr>
            <a:spLocks noGrp="1"/>
          </p:cNvSpPr>
          <p:nvPr>
            <p:ph type="sldNum" sz="quarter" idx="10"/>
          </p:nvPr>
        </p:nvSpPr>
        <p:spPr/>
        <p:txBody>
          <a:bodyPr/>
          <a:lstStyle/>
          <a:p>
            <a:fld id="{31EF110D-A2B7-504B-96BF-3925C5296330}" type="slidenum">
              <a:rPr kumimoji="1" lang="zh-CN" altLang="en-US" smtClean="0"/>
              <a:t>27</a:t>
            </a:fld>
            <a:endParaRPr kumimoji="1" lang="zh-CN" altLang="en-US"/>
          </a:p>
        </p:txBody>
      </p:sp>
    </p:spTree>
    <p:extLst>
      <p:ext uri="{BB962C8B-B14F-4D97-AF65-F5344CB8AC3E}">
        <p14:creationId xmlns:p14="http://schemas.microsoft.com/office/powerpoint/2010/main" val="149162124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sz="1200" dirty="0" smtClean="0"/>
              <a:t>使用</a:t>
            </a:r>
            <a:r>
              <a:rPr kumimoji="1" lang="en-US" altLang="zh-CN" sz="1200" dirty="0" smtClean="0"/>
              <a:t>P</a:t>
            </a:r>
            <a:r>
              <a:rPr kumimoji="1" lang="zh-CN" altLang="en-US" sz="1200" dirty="0" smtClean="0"/>
              <a:t>表示不同的测试集的划分方式。</a:t>
            </a:r>
          </a:p>
          <a:p>
            <a:r>
              <a:rPr kumimoji="1" lang="zh-CN" altLang="en-US" sz="1200" dirty="0" smtClean="0"/>
              <a:t>因为复杂度的考虑，设置</a:t>
            </a:r>
            <a:r>
              <a:rPr kumimoji="1" lang="en-US" altLang="zh-CN" sz="1200" dirty="0" smtClean="0"/>
              <a:t>N</a:t>
            </a:r>
            <a:r>
              <a:rPr kumimoji="1" lang="zh-CN" altLang="en-US" sz="1200" dirty="0" smtClean="0"/>
              <a:t>不超过 </a:t>
            </a:r>
            <a:r>
              <a:rPr kumimoji="1" lang="en-US" altLang="zh-CN" sz="1200" dirty="0" smtClean="0"/>
              <a:t>100</a:t>
            </a:r>
            <a:endParaRPr kumimoji="1" lang="zh-CN" altLang="en-US" sz="1200" dirty="0" smtClean="0"/>
          </a:p>
          <a:p>
            <a:endParaRPr kumimoji="1" lang="zh-CN" altLang="en-US" sz="1200" dirty="0" smtClean="0"/>
          </a:p>
          <a:p>
            <a:r>
              <a:rPr kumimoji="1" lang="zh-CN" altLang="en-US" sz="1200" dirty="0" smtClean="0"/>
              <a:t>使用函数</a:t>
            </a:r>
            <a:r>
              <a:rPr kumimoji="1" lang="en-US" altLang="zh-CN" sz="1200" dirty="0" smtClean="0"/>
              <a:t>f</a:t>
            </a:r>
            <a:r>
              <a:rPr kumimoji="1" lang="zh-CN" altLang="en-US" sz="1200" dirty="0" smtClean="0"/>
              <a:t>对基因型</a:t>
            </a:r>
            <a:r>
              <a:rPr kumimoji="1" lang="en-US" altLang="zh-CN" sz="1200" dirty="0" smtClean="0"/>
              <a:t>X</a:t>
            </a:r>
            <a:r>
              <a:rPr kumimoji="1" lang="zh-CN" altLang="en-US" sz="1200" dirty="0" smtClean="0"/>
              <a:t>进行变换</a:t>
            </a:r>
          </a:p>
          <a:p>
            <a:endParaRPr kumimoji="1" lang="zh-CN" altLang="en-US" dirty="0"/>
          </a:p>
        </p:txBody>
      </p:sp>
      <p:sp>
        <p:nvSpPr>
          <p:cNvPr id="4" name="幻灯片编号占位符 3"/>
          <p:cNvSpPr>
            <a:spLocks noGrp="1"/>
          </p:cNvSpPr>
          <p:nvPr>
            <p:ph type="sldNum" sz="quarter" idx="10"/>
          </p:nvPr>
        </p:nvSpPr>
        <p:spPr/>
        <p:txBody>
          <a:bodyPr/>
          <a:lstStyle/>
          <a:p>
            <a:fld id="{995BA7A7-ED3C-DD4A-9710-8451900B86DD}" type="slidenum">
              <a:rPr kumimoji="1" lang="zh-CN" altLang="en-US" smtClean="0"/>
              <a:t>28</a:t>
            </a:fld>
            <a:endParaRPr kumimoji="1" lang="zh-CN" altLang="en-US"/>
          </a:p>
        </p:txBody>
      </p:sp>
    </p:spTree>
    <p:extLst>
      <p:ext uri="{BB962C8B-B14F-4D97-AF65-F5344CB8AC3E}">
        <p14:creationId xmlns:p14="http://schemas.microsoft.com/office/powerpoint/2010/main" val="51562987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dirty="0" smtClean="0"/>
              <a:t>通过</a:t>
            </a:r>
            <a:r>
              <a:rPr kumimoji="1" lang="en-US" altLang="zh-CN" dirty="0" smtClean="0"/>
              <a:t>X_1,y_1</a:t>
            </a:r>
            <a:r>
              <a:rPr kumimoji="1" lang="zh-CN" altLang="en-US" dirty="0" smtClean="0"/>
              <a:t>进行最小二乘计算</a:t>
            </a:r>
            <a:r>
              <a:rPr kumimoji="1" lang="en-US" altLang="zh-CN" dirty="0" smtClean="0"/>
              <a:t>β</a:t>
            </a:r>
            <a:r>
              <a:rPr kumimoji="1" lang="zh-CN" altLang="en-US" dirty="0" smtClean="0"/>
              <a:t>，被</a:t>
            </a:r>
            <a:r>
              <a:rPr kumimoji="1" lang="en-US" altLang="zh-CN" dirty="0" smtClean="0"/>
              <a:t>X_2,y_2</a:t>
            </a:r>
            <a:r>
              <a:rPr kumimoji="1" lang="zh-CN" altLang="en-US" dirty="0" smtClean="0"/>
              <a:t>使用，通过优化</a:t>
            </a:r>
            <a:r>
              <a:rPr kumimoji="1" lang="en-US" altLang="zh-CN" dirty="0" smtClean="0"/>
              <a:t>MSE</a:t>
            </a:r>
            <a:r>
              <a:rPr kumimoji="1" lang="zh-CN" altLang="en-US" dirty="0" smtClean="0"/>
              <a:t>的期望计算</a:t>
            </a:r>
            <a:r>
              <a:rPr kumimoji="1" lang="en-US" altLang="zh-CN" dirty="0" err="1" smtClean="0"/>
              <a:t>θ</a:t>
            </a:r>
            <a:r>
              <a:rPr kumimoji="1" lang="zh-CN" altLang="en-US" dirty="0" smtClean="0"/>
              <a:t>。优化方法包括各种梯度下降</a:t>
            </a:r>
          </a:p>
          <a:p>
            <a:r>
              <a:rPr kumimoji="1" lang="zh-CN" altLang="en-US" dirty="0" smtClean="0"/>
              <a:t>右边部分的过程与左边类似</a:t>
            </a:r>
            <a:endParaRPr kumimoji="1" lang="zh-CN" altLang="en-US" dirty="0"/>
          </a:p>
        </p:txBody>
      </p:sp>
      <p:sp>
        <p:nvSpPr>
          <p:cNvPr id="4" name="幻灯片编号占位符 3"/>
          <p:cNvSpPr>
            <a:spLocks noGrp="1"/>
          </p:cNvSpPr>
          <p:nvPr>
            <p:ph type="sldNum" sz="quarter" idx="10"/>
          </p:nvPr>
        </p:nvSpPr>
        <p:spPr/>
        <p:txBody>
          <a:bodyPr/>
          <a:lstStyle/>
          <a:p>
            <a:fld id="{31EF110D-A2B7-504B-96BF-3925C5296330}" type="slidenum">
              <a:rPr kumimoji="1" lang="zh-CN" altLang="en-US" smtClean="0"/>
              <a:t>29</a:t>
            </a:fld>
            <a:endParaRPr kumimoji="1" lang="zh-CN" altLang="en-US"/>
          </a:p>
        </p:txBody>
      </p:sp>
    </p:spTree>
    <p:extLst>
      <p:ext uri="{BB962C8B-B14F-4D97-AF65-F5344CB8AC3E}">
        <p14:creationId xmlns:p14="http://schemas.microsoft.com/office/powerpoint/2010/main" val="33149766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kumimoji="1" lang="zh-CN" altLang="en-US" sz="1200" dirty="0" smtClean="0"/>
                  <a:t>影响复杂度的关键在于</a:t>
                </a:r>
                <a14:m>
                  <m:oMath xmlns:m="http://schemas.openxmlformats.org/officeDocument/2006/math">
                    <m:r>
                      <a:rPr kumimoji="1" lang="en-US" altLang="zh-CN" sz="1200" b="0" i="1" smtClean="0">
                        <a:latin typeface="Cambria Math" charset="0"/>
                      </a:rPr>
                      <m:t>𝑓</m:t>
                    </m:r>
                  </m:oMath>
                </a14:m>
                <a:r>
                  <a:rPr kumimoji="1" lang="zh-CN" altLang="en-US" sz="1200" dirty="0" smtClean="0"/>
                  <a:t>，</a:t>
                </a:r>
                <a:r>
                  <a:rPr kumimoji="1" lang="zh-CN" altLang="en-US" sz="1200" dirty="0"/>
                  <a:t>设计不同</a:t>
                </a:r>
                <a:r>
                  <a:rPr kumimoji="1" lang="zh-CN" altLang="en-US" sz="1200" dirty="0" smtClean="0"/>
                  <a:t>的</a:t>
                </a:r>
                <a14:m>
                  <m:oMath xmlns:m="http://schemas.openxmlformats.org/officeDocument/2006/math">
                    <m:r>
                      <a:rPr kumimoji="1" lang="en-US" altLang="zh-CN" sz="1200" i="1">
                        <a:latin typeface="Cambria Math" charset="0"/>
                      </a:rPr>
                      <m:t>𝑓</m:t>
                    </m:r>
                  </m:oMath>
                </a14:m>
                <a:r>
                  <a:rPr kumimoji="1" lang="zh-CN" altLang="en-US" sz="1200" dirty="0" smtClean="0"/>
                  <a:t>可以加速</a:t>
                </a:r>
              </a:p>
              <a:p>
                <a:r>
                  <a:rPr kumimoji="1" lang="zh-CN" altLang="en-US" sz="1200" dirty="0" smtClean="0"/>
                  <a:t>第一个就是对</a:t>
                </a:r>
                <a:r>
                  <a:rPr kumimoji="1" lang="en-US" altLang="zh-CN" sz="1200" dirty="0" smtClean="0"/>
                  <a:t>feature</a:t>
                </a:r>
                <a:r>
                  <a:rPr kumimoji="1" lang="zh-CN" altLang="en-US" sz="1200" dirty="0" smtClean="0"/>
                  <a:t>的线性变换</a:t>
                </a:r>
                <a:endParaRPr kumimoji="1" lang="zh-CN" altLang="en-US" sz="1200" dirty="0"/>
              </a:p>
              <a:p>
                <a:r>
                  <a:rPr kumimoji="1" lang="zh-CN" altLang="en-US" sz="1200" dirty="0" smtClean="0"/>
                  <a:t>第二个是把</a:t>
                </a:r>
                <a:r>
                  <a:rPr kumimoji="1" lang="en-US" altLang="zh-CN" sz="1200" dirty="0" smtClean="0"/>
                  <a:t>feature</a:t>
                </a:r>
                <a:r>
                  <a:rPr kumimoji="1" lang="zh-CN" altLang="en-US" sz="1200" dirty="0" smtClean="0"/>
                  <a:t>变得稀疏化，是个线性变换，类似一层的神经网络，可以考虑再加一个激活函数变成非线性的</a:t>
                </a:r>
              </a:p>
              <a:p>
                <a:r>
                  <a:rPr kumimoji="1" lang="zh-CN" altLang="en-US" sz="1200" dirty="0" smtClean="0"/>
                  <a:t>第三个圆圈是</a:t>
                </a:r>
                <a:r>
                  <a:rPr kumimoji="1" lang="en-US" altLang="zh-CN" sz="1200" dirty="0" err="1" smtClean="0"/>
                  <a:t>hadamard</a:t>
                </a:r>
                <a:r>
                  <a:rPr kumimoji="1" lang="zh-CN" altLang="en-US" sz="1200" dirty="0" smtClean="0"/>
                  <a:t> </a:t>
                </a:r>
                <a:r>
                  <a:rPr kumimoji="1" lang="en-US" altLang="zh-CN" sz="1200" dirty="0" smtClean="0"/>
                  <a:t>matrix</a:t>
                </a:r>
                <a:r>
                  <a:rPr kumimoji="1" lang="zh-CN" altLang="en-US" sz="1200" dirty="0" smtClean="0"/>
                  <a:t>的意思，是按照元素相乘，即把每个</a:t>
                </a:r>
                <a:r>
                  <a:rPr kumimoji="1" lang="en-US" altLang="zh-CN" sz="1200" dirty="0" smtClean="0"/>
                  <a:t>feature</a:t>
                </a:r>
                <a:r>
                  <a:rPr kumimoji="1" lang="zh-CN" altLang="en-US" sz="1200" dirty="0" smtClean="0"/>
                  <a:t>乘以一个权重，起到</a:t>
                </a:r>
                <a:r>
                  <a:rPr kumimoji="1" lang="en-US" altLang="zh-CN" sz="1200" dirty="0" smtClean="0"/>
                  <a:t>feature</a:t>
                </a:r>
                <a:r>
                  <a:rPr kumimoji="1" lang="zh-CN" altLang="en-US" sz="1200" dirty="0" smtClean="0"/>
                  <a:t> </a:t>
                </a:r>
                <a:r>
                  <a:rPr kumimoji="1" lang="en-US" altLang="zh-CN" sz="1200" dirty="0" smtClean="0"/>
                  <a:t>selection</a:t>
                </a:r>
                <a:r>
                  <a:rPr kumimoji="1" lang="zh-CN" altLang="en-US" sz="1200" dirty="0" smtClean="0"/>
                  <a:t>的作用</a:t>
                </a:r>
              </a:p>
              <a:p>
                <a:r>
                  <a:rPr kumimoji="1" lang="zh-CN" altLang="en-US" sz="1200" dirty="0" smtClean="0"/>
                  <a:t>使用第二种或者第三种函数可以加速计算的过程</a:t>
                </a:r>
              </a:p>
              <a:p>
                <a:r>
                  <a:rPr kumimoji="1" lang="zh-CN" altLang="en-US" sz="1200" dirty="0" smtClean="0"/>
                  <a:t>当然也可以再考虑复杂的函数，比如非线性的，甚至可以是神经网络</a:t>
                </a:r>
                <a:endParaRPr kumimoji="1" lang="zh-CN" altLang="en-US" sz="1200" dirty="0"/>
              </a:p>
              <a:p>
                <a:endParaRPr kumimoji="1" lang="zh-CN" altLang="en-US" dirty="0"/>
              </a:p>
            </p:txBody>
          </p:sp>
        </mc:Choice>
        <mc:Fallback xmlns="">
          <p:sp>
            <p:nvSpPr>
              <p:cNvPr id="3" name="备注占位符 2"/>
              <p:cNvSpPr>
                <a:spLocks noGrp="1"/>
              </p:cNvSpPr>
              <p:nvPr>
                <p:ph type="body" idx="1"/>
              </p:nvPr>
            </p:nvSpPr>
            <p:spPr/>
            <p:txBody>
              <a:bodyPr/>
              <a:lstStyle/>
              <a:p>
                <a:r>
                  <a:rPr kumimoji="1" lang="zh-CN" altLang="en-US" sz="1200" dirty="0" smtClean="0"/>
                  <a:t>影响复杂度的关键在于</a:t>
                </a:r>
                <a:r>
                  <a:rPr kumimoji="1" lang="en-US" altLang="zh-CN" sz="1200" b="0" i="0" smtClean="0">
                    <a:latin typeface="Cambria Math" charset="0"/>
                  </a:rPr>
                  <a:t>𝑓</a:t>
                </a:r>
                <a:r>
                  <a:rPr kumimoji="1" lang="zh-CN" altLang="en-US" sz="1200" dirty="0" smtClean="0"/>
                  <a:t>，</a:t>
                </a:r>
                <a:r>
                  <a:rPr kumimoji="1" lang="zh-CN" altLang="en-US" sz="1200" dirty="0"/>
                  <a:t>设计不同</a:t>
                </a:r>
                <a:r>
                  <a:rPr kumimoji="1" lang="zh-CN" altLang="en-US" sz="1200" dirty="0" smtClean="0"/>
                  <a:t>的</a:t>
                </a:r>
                <a:r>
                  <a:rPr kumimoji="1" lang="en-US" altLang="zh-CN" sz="1200" i="0">
                    <a:latin typeface="Cambria Math" charset="0"/>
                  </a:rPr>
                  <a:t>𝑓</a:t>
                </a:r>
                <a:r>
                  <a:rPr kumimoji="1" lang="zh-CN" altLang="en-US" sz="1200" dirty="0" smtClean="0"/>
                  <a:t>可以</a:t>
                </a:r>
                <a:r>
                  <a:rPr kumimoji="1" lang="zh-CN" altLang="en-US" sz="1200" dirty="0"/>
                  <a:t>加速</a:t>
                </a:r>
              </a:p>
              <a:p>
                <a:endParaRPr kumimoji="1" lang="zh-CN" altLang="en-US" sz="1200" dirty="0" smtClean="0"/>
              </a:p>
              <a:p>
                <a:r>
                  <a:rPr kumimoji="1" lang="zh-CN" altLang="en-US" sz="1200" dirty="0" smtClean="0"/>
                  <a:t>使用第二种或者第三种函数可以加速计算的过程</a:t>
                </a:r>
                <a:endParaRPr kumimoji="1" lang="zh-CN" altLang="en-US" sz="1200" dirty="0"/>
              </a:p>
              <a:p>
                <a:endParaRPr kumimoji="1" lang="zh-CN" altLang="en-US" dirty="0"/>
              </a:p>
            </p:txBody>
          </p:sp>
        </mc:Fallback>
      </mc:AlternateContent>
      <p:sp>
        <p:nvSpPr>
          <p:cNvPr id="4" name="幻灯片编号占位符 3"/>
          <p:cNvSpPr>
            <a:spLocks noGrp="1"/>
          </p:cNvSpPr>
          <p:nvPr>
            <p:ph type="sldNum" sz="quarter" idx="10"/>
          </p:nvPr>
        </p:nvSpPr>
        <p:spPr/>
        <p:txBody>
          <a:bodyPr/>
          <a:lstStyle/>
          <a:p>
            <a:fld id="{995BA7A7-ED3C-DD4A-9710-8451900B86DD}" type="slidenum">
              <a:rPr kumimoji="1" lang="zh-CN" altLang="en-US" smtClean="0"/>
              <a:t>30</a:t>
            </a:fld>
            <a:endParaRPr kumimoji="1" lang="zh-CN" altLang="en-US"/>
          </a:p>
        </p:txBody>
      </p:sp>
    </p:spTree>
    <p:extLst>
      <p:ext uri="{BB962C8B-B14F-4D97-AF65-F5344CB8AC3E}">
        <p14:creationId xmlns:p14="http://schemas.microsoft.com/office/powerpoint/2010/main" val="8807382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u="none" kern="1200" baseline="0" dirty="0" smtClean="0">
                <a:solidFill>
                  <a:schemeClr val="tx1"/>
                </a:solidFill>
                <a:latin typeface="+mn-lt"/>
                <a:ea typeface="+mn-ea"/>
                <a:cs typeface="+mn-cs"/>
              </a:rPr>
              <a:t>SNP</a:t>
            </a:r>
            <a:r>
              <a:rPr lang="zh-CN" altLang="en-US" sz="1200" u="none" kern="1200" baseline="0" dirty="0" smtClean="0">
                <a:solidFill>
                  <a:schemeClr val="tx1"/>
                </a:solidFill>
                <a:latin typeface="+mn-lt"/>
                <a:ea typeface="+mn-ea"/>
                <a:cs typeface="+mn-cs"/>
              </a:rPr>
              <a:t>和性状的示例如下，用</a:t>
            </a:r>
            <a:r>
              <a:rPr lang="en-US" altLang="zh-CN" sz="1200" u="none" kern="1200" baseline="0" dirty="0" smtClean="0">
                <a:solidFill>
                  <a:schemeClr val="tx1"/>
                </a:solidFill>
                <a:latin typeface="+mn-lt"/>
                <a:ea typeface="+mn-ea"/>
                <a:cs typeface="+mn-cs"/>
              </a:rPr>
              <a:t>SNP</a:t>
            </a:r>
            <a:r>
              <a:rPr lang="zh-CN" altLang="en-US" sz="1200" u="none" kern="1200" baseline="0" dirty="0" smtClean="0">
                <a:solidFill>
                  <a:schemeClr val="tx1"/>
                </a:solidFill>
                <a:latin typeface="+mn-lt"/>
                <a:ea typeface="+mn-ea"/>
                <a:cs typeface="+mn-cs"/>
              </a:rPr>
              <a:t>预测性状后，使用皮尔逊相关系数作为评价指标</a:t>
            </a:r>
            <a:endParaRPr kumimoji="1" lang="zh-CN" altLang="en-US" dirty="0"/>
          </a:p>
        </p:txBody>
      </p:sp>
      <p:sp>
        <p:nvSpPr>
          <p:cNvPr id="4" name="幻灯片编号占位符 3"/>
          <p:cNvSpPr>
            <a:spLocks noGrp="1"/>
          </p:cNvSpPr>
          <p:nvPr>
            <p:ph type="sldNum" sz="quarter" idx="10"/>
          </p:nvPr>
        </p:nvSpPr>
        <p:spPr/>
        <p:txBody>
          <a:bodyPr/>
          <a:lstStyle/>
          <a:p>
            <a:fld id="{995BA7A7-ED3C-DD4A-9710-8451900B86DD}" type="slidenum">
              <a:rPr kumimoji="1" lang="zh-CN" altLang="en-US" smtClean="0"/>
              <a:t>4</a:t>
            </a:fld>
            <a:endParaRPr kumimoji="1" lang="zh-CN" altLang="en-US"/>
          </a:p>
        </p:txBody>
      </p:sp>
    </p:spTree>
    <p:extLst>
      <p:ext uri="{BB962C8B-B14F-4D97-AF65-F5344CB8AC3E}">
        <p14:creationId xmlns:p14="http://schemas.microsoft.com/office/powerpoint/2010/main" val="128667944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995BA7A7-ED3C-DD4A-9710-8451900B86DD}" type="slidenum">
              <a:rPr kumimoji="1" lang="zh-CN" altLang="en-US" smtClean="0"/>
              <a:t>31</a:t>
            </a:fld>
            <a:endParaRPr kumimoji="1" lang="zh-CN" altLang="en-US"/>
          </a:p>
        </p:txBody>
      </p:sp>
    </p:spTree>
    <p:extLst>
      <p:ext uri="{BB962C8B-B14F-4D97-AF65-F5344CB8AC3E}">
        <p14:creationId xmlns:p14="http://schemas.microsoft.com/office/powerpoint/2010/main" val="17064434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u="none" strike="noStrike" kern="1200" baseline="0" dirty="0" smtClean="0">
                <a:solidFill>
                  <a:schemeClr val="tx1"/>
                </a:solidFill>
                <a:latin typeface="+mn-lt"/>
                <a:ea typeface="+mn-ea"/>
                <a:cs typeface="+mn-cs"/>
              </a:rPr>
              <a:t>我们认为接下来的工作有以下几个地方，一个是贯穿我们研究和竞赛的一个大问题，就是究竟如何测试和评价模型的问题，由于小样本，样本间关联性很明显的问题，我们不能用普通的交叉验证随机抽样或者</a:t>
            </a:r>
            <a:r>
              <a:rPr lang="en-US" altLang="zh-CN" sz="1200" b="0" i="0" u="none" strike="noStrike" kern="1200" baseline="0" dirty="0" smtClean="0">
                <a:solidFill>
                  <a:schemeClr val="tx1"/>
                </a:solidFill>
                <a:latin typeface="+mn-lt"/>
                <a:ea typeface="+mn-ea"/>
                <a:cs typeface="+mn-cs"/>
              </a:rPr>
              <a:t>bootstrap</a:t>
            </a:r>
            <a:r>
              <a:rPr lang="zh-CN" altLang="en-US" sz="1200" b="0" i="0" u="none" strike="noStrike" kern="1200" baseline="0" dirty="0" smtClean="0">
                <a:solidFill>
                  <a:schemeClr val="tx1"/>
                </a:solidFill>
                <a:latin typeface="+mn-lt"/>
                <a:ea typeface="+mn-ea"/>
                <a:cs typeface="+mn-cs"/>
              </a:rPr>
              <a:t>抽样，因此我们需要设计一个科学的抽样方式与评价指标</a:t>
            </a:r>
          </a:p>
          <a:p>
            <a:r>
              <a:rPr lang="en-US" altLang="zh-CN" sz="1200" b="0" i="0" u="none" strike="noStrike" kern="1200" baseline="0" dirty="0" smtClean="0">
                <a:solidFill>
                  <a:schemeClr val="tx1"/>
                </a:solidFill>
                <a:latin typeface="+mn-lt"/>
                <a:ea typeface="+mn-ea"/>
                <a:cs typeface="+mn-cs"/>
              </a:rPr>
              <a:t>Mixed</a:t>
            </a:r>
            <a:r>
              <a:rPr lang="zh-CN" altLang="en-US" sz="1200" b="0" i="0" u="none" strike="noStrike" kern="1200" baseline="0" dirty="0" smtClean="0">
                <a:solidFill>
                  <a:schemeClr val="tx1"/>
                </a:solidFill>
                <a:latin typeface="+mn-lt"/>
                <a:ea typeface="+mn-ea"/>
                <a:cs typeface="+mn-cs"/>
              </a:rPr>
              <a:t> </a:t>
            </a:r>
            <a:r>
              <a:rPr lang="en-US" altLang="zh-CN" sz="1200" b="0" i="0" u="none" strike="noStrike" kern="1200" baseline="0" dirty="0" smtClean="0">
                <a:solidFill>
                  <a:schemeClr val="tx1"/>
                </a:solidFill>
                <a:latin typeface="+mn-lt"/>
                <a:ea typeface="+mn-ea"/>
                <a:cs typeface="+mn-cs"/>
              </a:rPr>
              <a:t>Ridge</a:t>
            </a:r>
            <a:r>
              <a:rPr lang="zh-CN" altLang="en-US" sz="1200" b="0" i="0" u="none" strike="noStrike" kern="1200" baseline="0" dirty="0" smtClean="0">
                <a:solidFill>
                  <a:schemeClr val="tx1"/>
                </a:solidFill>
                <a:latin typeface="+mn-lt"/>
                <a:ea typeface="+mn-ea"/>
                <a:cs typeface="+mn-cs"/>
              </a:rPr>
              <a:t>是一个非常有前景的方法，但是目前还有一些问题，不够稳定，特征选择步骤做的不好，目前还在做随机挑选，通过</a:t>
            </a:r>
            <a:r>
              <a:rPr lang="en-US" altLang="zh-CN" sz="1200" b="0" i="0" u="none" strike="noStrike" kern="1200" baseline="0" dirty="0" smtClean="0">
                <a:solidFill>
                  <a:schemeClr val="tx1"/>
                </a:solidFill>
                <a:latin typeface="+mn-lt"/>
                <a:ea typeface="+mn-ea"/>
                <a:cs typeface="+mn-cs"/>
              </a:rPr>
              <a:t>CV</a:t>
            </a:r>
            <a:r>
              <a:rPr lang="zh-CN" altLang="en-US" sz="1200" b="0" i="0" u="none" strike="noStrike" kern="1200" baseline="0" dirty="0" smtClean="0">
                <a:solidFill>
                  <a:schemeClr val="tx1"/>
                </a:solidFill>
                <a:latin typeface="+mn-lt"/>
                <a:ea typeface="+mn-ea"/>
                <a:cs typeface="+mn-cs"/>
              </a:rPr>
              <a:t>得到的高</a:t>
            </a:r>
            <a:r>
              <a:rPr lang="en-US" altLang="zh-CN" sz="1200" b="0" i="0" u="none" strike="noStrike" kern="1200" baseline="0" dirty="0" smtClean="0">
                <a:solidFill>
                  <a:schemeClr val="tx1"/>
                </a:solidFill>
                <a:latin typeface="+mn-lt"/>
                <a:ea typeface="+mn-ea"/>
                <a:cs typeface="+mn-cs"/>
              </a:rPr>
              <a:t>PCC</a:t>
            </a:r>
            <a:r>
              <a:rPr lang="zh-CN" altLang="en-US" sz="1200" b="0" i="0" u="none" strike="noStrike" kern="1200" baseline="0" dirty="0" smtClean="0">
                <a:solidFill>
                  <a:schemeClr val="tx1"/>
                </a:solidFill>
                <a:latin typeface="+mn-lt"/>
                <a:ea typeface="+mn-ea"/>
                <a:cs typeface="+mn-cs"/>
              </a:rPr>
              <a:t>的</a:t>
            </a:r>
            <a:r>
              <a:rPr lang="en-US" altLang="zh-CN" sz="1200" b="0" i="0" u="none" strike="noStrike" kern="1200" baseline="0" dirty="0" smtClean="0">
                <a:solidFill>
                  <a:schemeClr val="tx1"/>
                </a:solidFill>
                <a:latin typeface="+mn-lt"/>
                <a:ea typeface="+mn-ea"/>
                <a:cs typeface="+mn-cs"/>
              </a:rPr>
              <a:t>feature</a:t>
            </a:r>
            <a:r>
              <a:rPr lang="zh-CN" altLang="en-US" sz="1200" b="0" i="0" u="none" strike="noStrike" kern="1200" baseline="0" dirty="0" smtClean="0">
                <a:solidFill>
                  <a:schemeClr val="tx1"/>
                </a:solidFill>
                <a:latin typeface="+mn-lt"/>
                <a:ea typeface="+mn-ea"/>
                <a:cs typeface="+mn-cs"/>
              </a:rPr>
              <a:t>在测试集上表现不好，现在看起来是因为按照初赛的划分方式，太容易预测好了，但是测试集的不好预测，因此仅仅在训练集交叉验证找到高</a:t>
            </a:r>
            <a:r>
              <a:rPr lang="en-US" altLang="zh-CN" sz="1200" b="0" i="0" u="none" strike="noStrike" kern="1200" baseline="0" dirty="0" smtClean="0">
                <a:solidFill>
                  <a:schemeClr val="tx1"/>
                </a:solidFill>
                <a:latin typeface="+mn-lt"/>
                <a:ea typeface="+mn-ea"/>
                <a:cs typeface="+mn-cs"/>
              </a:rPr>
              <a:t>PCC</a:t>
            </a:r>
            <a:r>
              <a:rPr lang="zh-CN" altLang="en-US" sz="1200" b="0" i="0" u="none" strike="noStrike" kern="1200" baseline="0" dirty="0" smtClean="0">
                <a:solidFill>
                  <a:schemeClr val="tx1"/>
                </a:solidFill>
                <a:latin typeface="+mn-lt"/>
                <a:ea typeface="+mn-ea"/>
                <a:cs typeface="+mn-cs"/>
              </a:rPr>
              <a:t>的还不够。</a:t>
            </a:r>
          </a:p>
          <a:p>
            <a:r>
              <a:rPr lang="zh-CN" altLang="en-US" sz="1200" b="0" i="0" u="none" strike="noStrike" kern="1200" baseline="0" dirty="0" smtClean="0">
                <a:solidFill>
                  <a:schemeClr val="tx1"/>
                </a:solidFill>
                <a:latin typeface="+mn-lt"/>
                <a:ea typeface="+mn-ea"/>
                <a:cs typeface="+mn-cs"/>
              </a:rPr>
              <a:t>我们发现</a:t>
            </a:r>
            <a:r>
              <a:rPr lang="en-US" altLang="zh-CN" sz="1200" b="0" i="0" u="none" strike="noStrike" kern="1200" baseline="0" dirty="0" smtClean="0">
                <a:solidFill>
                  <a:schemeClr val="tx1"/>
                </a:solidFill>
                <a:latin typeface="+mn-lt"/>
                <a:ea typeface="+mn-ea"/>
                <a:cs typeface="+mn-cs"/>
              </a:rPr>
              <a:t>feature</a:t>
            </a:r>
            <a:r>
              <a:rPr lang="zh-CN" altLang="en-US" sz="1200" b="0" i="0" u="none" strike="noStrike" kern="1200" baseline="0" dirty="0" smtClean="0">
                <a:solidFill>
                  <a:schemeClr val="tx1"/>
                </a:solidFill>
                <a:latin typeface="+mn-lt"/>
                <a:ea typeface="+mn-ea"/>
                <a:cs typeface="+mn-cs"/>
              </a:rPr>
              <a:t>是样本特异的，针对每组样本（包括像初赛的测试集那样很不好预测的样本），都有一组能够预测的很好的</a:t>
            </a:r>
            <a:r>
              <a:rPr lang="en-US" altLang="zh-CN" sz="1200" b="0" i="0" u="none" strike="noStrike" kern="1200" baseline="0" dirty="0" smtClean="0">
                <a:solidFill>
                  <a:schemeClr val="tx1"/>
                </a:solidFill>
                <a:latin typeface="+mn-lt"/>
                <a:ea typeface="+mn-ea"/>
                <a:cs typeface="+mn-cs"/>
              </a:rPr>
              <a:t>SNP</a:t>
            </a:r>
            <a:r>
              <a:rPr lang="zh-CN" altLang="en-US" sz="1200" b="0" i="0" u="none" strike="noStrike" kern="1200" baseline="0" dirty="0" smtClean="0">
                <a:solidFill>
                  <a:schemeClr val="tx1"/>
                </a:solidFill>
                <a:latin typeface="+mn-lt"/>
                <a:ea typeface="+mn-ea"/>
                <a:cs typeface="+mn-cs"/>
              </a:rPr>
              <a:t>，这个</a:t>
            </a:r>
            <a:r>
              <a:rPr lang="en-US" altLang="zh-CN" sz="1200" b="0" i="0" u="none" strike="noStrike" kern="1200" baseline="0" dirty="0" smtClean="0">
                <a:solidFill>
                  <a:schemeClr val="tx1"/>
                </a:solidFill>
                <a:latin typeface="+mn-lt"/>
                <a:ea typeface="+mn-ea"/>
                <a:cs typeface="+mn-cs"/>
              </a:rPr>
              <a:t>SNP</a:t>
            </a:r>
            <a:r>
              <a:rPr lang="zh-CN" altLang="en-US" sz="1200" b="0" i="0" u="none" strike="noStrike" kern="1200" baseline="0" dirty="0" smtClean="0">
                <a:solidFill>
                  <a:schemeClr val="tx1"/>
                </a:solidFill>
                <a:latin typeface="+mn-lt"/>
                <a:ea typeface="+mn-ea"/>
                <a:cs typeface="+mn-cs"/>
              </a:rPr>
              <a:t>甚至只需要</a:t>
            </a:r>
            <a:r>
              <a:rPr lang="en-US" altLang="zh-CN" sz="1200" b="0" i="0" u="none" strike="noStrike" kern="1200" baseline="0" dirty="0" smtClean="0">
                <a:solidFill>
                  <a:schemeClr val="tx1"/>
                </a:solidFill>
                <a:latin typeface="+mn-lt"/>
                <a:ea typeface="+mn-ea"/>
                <a:cs typeface="+mn-cs"/>
              </a:rPr>
              <a:t>200</a:t>
            </a:r>
            <a:r>
              <a:rPr lang="zh-CN" altLang="en-US" sz="1200" b="0" i="0" u="none" strike="noStrike" kern="1200" baseline="0" dirty="0" smtClean="0">
                <a:solidFill>
                  <a:schemeClr val="tx1"/>
                </a:solidFill>
                <a:latin typeface="+mn-lt"/>
                <a:ea typeface="+mn-ea"/>
                <a:cs typeface="+mn-cs"/>
              </a:rPr>
              <a:t>个左右，但是要针对每个样本都预测的很好的</a:t>
            </a:r>
            <a:r>
              <a:rPr lang="en-US" altLang="zh-CN" sz="1200" b="0" i="0" u="none" strike="noStrike" kern="1200" baseline="0" dirty="0" smtClean="0">
                <a:solidFill>
                  <a:schemeClr val="tx1"/>
                </a:solidFill>
                <a:latin typeface="+mn-lt"/>
                <a:ea typeface="+mn-ea"/>
                <a:cs typeface="+mn-cs"/>
              </a:rPr>
              <a:t>SNP</a:t>
            </a:r>
            <a:r>
              <a:rPr lang="zh-CN" altLang="en-US" sz="1200" b="0" i="0" u="none" strike="noStrike" kern="1200" baseline="0" dirty="0" smtClean="0">
                <a:solidFill>
                  <a:schemeClr val="tx1"/>
                </a:solidFill>
                <a:latin typeface="+mn-lt"/>
                <a:ea typeface="+mn-ea"/>
                <a:cs typeface="+mn-cs"/>
              </a:rPr>
              <a:t>是很不好找的，要一劳永逸的找到一组万能的</a:t>
            </a:r>
            <a:r>
              <a:rPr lang="en-US" altLang="zh-CN" sz="1200" b="0" i="0" u="none" strike="noStrike" kern="1200" baseline="0" dirty="0" smtClean="0">
                <a:solidFill>
                  <a:schemeClr val="tx1"/>
                </a:solidFill>
                <a:latin typeface="+mn-lt"/>
                <a:ea typeface="+mn-ea"/>
                <a:cs typeface="+mn-cs"/>
              </a:rPr>
              <a:t>feature</a:t>
            </a:r>
            <a:r>
              <a:rPr lang="zh-CN" altLang="en-US" sz="1200" b="0" i="0" u="none" strike="noStrike" kern="1200" baseline="0" dirty="0" smtClean="0">
                <a:solidFill>
                  <a:schemeClr val="tx1"/>
                </a:solidFill>
                <a:latin typeface="+mn-lt"/>
                <a:ea typeface="+mn-ea"/>
                <a:cs typeface="+mn-cs"/>
              </a:rPr>
              <a:t>确实不容易。</a:t>
            </a:r>
          </a:p>
          <a:p>
            <a:r>
              <a:rPr lang="en-US" altLang="zh-CN" sz="1200" b="0" i="0" u="none" strike="noStrike" kern="1200" baseline="0" dirty="0" smtClean="0">
                <a:solidFill>
                  <a:schemeClr val="tx1"/>
                </a:solidFill>
                <a:latin typeface="+mn-lt"/>
                <a:ea typeface="+mn-ea"/>
                <a:cs typeface="+mn-cs"/>
              </a:rPr>
              <a:t>Metric</a:t>
            </a:r>
            <a:r>
              <a:rPr lang="zh-CN" altLang="en-US" sz="1200" b="0" i="0" u="none" strike="noStrike" kern="1200" baseline="0" dirty="0" smtClean="0">
                <a:solidFill>
                  <a:schemeClr val="tx1"/>
                </a:solidFill>
                <a:latin typeface="+mn-lt"/>
                <a:ea typeface="+mn-ea"/>
                <a:cs typeface="+mn-cs"/>
              </a:rPr>
              <a:t> </a:t>
            </a:r>
            <a:r>
              <a:rPr lang="en-US" altLang="zh-CN" sz="1200" b="0" i="0" u="none" strike="noStrike" kern="1200" baseline="0" dirty="0" err="1" smtClean="0">
                <a:solidFill>
                  <a:schemeClr val="tx1"/>
                </a:solidFill>
                <a:latin typeface="+mn-lt"/>
                <a:ea typeface="+mn-ea"/>
                <a:cs typeface="+mn-cs"/>
              </a:rPr>
              <a:t>regressor</a:t>
            </a:r>
            <a:r>
              <a:rPr lang="zh-CN" altLang="en-US" sz="1200" b="0" i="0" u="none" strike="noStrike" kern="1200" baseline="0" dirty="0" smtClean="0">
                <a:solidFill>
                  <a:schemeClr val="tx1"/>
                </a:solidFill>
                <a:latin typeface="+mn-lt"/>
                <a:ea typeface="+mn-ea"/>
                <a:cs typeface="+mn-cs"/>
              </a:rPr>
              <a:t>对小样本问题的解决从原理上讲有很好的优势</a:t>
            </a:r>
            <a:r>
              <a:rPr lang="en-US" altLang="zh-CN" sz="1200" b="0" i="0" u="none" strike="noStrike" kern="1200" baseline="0" dirty="0" smtClean="0">
                <a:solidFill>
                  <a:schemeClr val="tx1"/>
                </a:solidFill>
                <a:latin typeface="+mn-lt"/>
                <a:ea typeface="+mn-ea"/>
                <a:cs typeface="+mn-cs"/>
              </a:rPr>
              <a:t>,</a:t>
            </a:r>
            <a:r>
              <a:rPr lang="zh-CN" altLang="en-US" sz="1200" b="0" i="0" u="none" strike="noStrike" kern="1200" baseline="0" dirty="0" smtClean="0">
                <a:solidFill>
                  <a:schemeClr val="tx1"/>
                </a:solidFill>
                <a:latin typeface="+mn-lt"/>
                <a:ea typeface="+mn-ea"/>
                <a:cs typeface="+mn-cs"/>
              </a:rPr>
              <a:t>所以也很有前景，但是我们必须解决好复杂度的问题，否则每批可训练的样本量不够，</a:t>
            </a:r>
            <a:r>
              <a:rPr lang="en-US" altLang="zh-CN" sz="1200" b="0" i="0" u="none" strike="noStrike" kern="1200" baseline="0" dirty="0" smtClean="0">
                <a:solidFill>
                  <a:schemeClr val="tx1"/>
                </a:solidFill>
                <a:latin typeface="+mn-lt"/>
                <a:ea typeface="+mn-ea"/>
                <a:cs typeface="+mn-cs"/>
              </a:rPr>
              <a:t>feature</a:t>
            </a:r>
            <a:r>
              <a:rPr lang="zh-CN" altLang="en-US" sz="1200" b="0" i="0" u="none" strike="noStrike" kern="1200" baseline="0" dirty="0" smtClean="0">
                <a:solidFill>
                  <a:schemeClr val="tx1"/>
                </a:solidFill>
                <a:latin typeface="+mn-lt"/>
                <a:ea typeface="+mn-ea"/>
                <a:cs typeface="+mn-cs"/>
              </a:rPr>
              <a:t>也不够，结果就不会太好</a:t>
            </a:r>
          </a:p>
          <a:p>
            <a:r>
              <a:rPr lang="zh-CN" altLang="en-US" sz="1200" b="0" i="0" u="none" strike="noStrike" kern="1200" baseline="0" dirty="0" smtClean="0">
                <a:solidFill>
                  <a:schemeClr val="tx1"/>
                </a:solidFill>
                <a:latin typeface="+mn-lt"/>
                <a:ea typeface="+mn-ea"/>
                <a:cs typeface="+mn-cs"/>
              </a:rPr>
              <a:t>最后也许我们可以考虑建立一些新的模型，加入更多的知识，将模型组合等方法。</a:t>
            </a:r>
          </a:p>
        </p:txBody>
      </p:sp>
      <p:sp>
        <p:nvSpPr>
          <p:cNvPr id="4" name="幻灯片编号占位符 3"/>
          <p:cNvSpPr>
            <a:spLocks noGrp="1"/>
          </p:cNvSpPr>
          <p:nvPr>
            <p:ph type="sldNum" sz="quarter" idx="10"/>
          </p:nvPr>
        </p:nvSpPr>
        <p:spPr/>
        <p:txBody>
          <a:bodyPr/>
          <a:lstStyle/>
          <a:p>
            <a:fld id="{31EF110D-A2B7-504B-96BF-3925C5296330}" type="slidenum">
              <a:rPr kumimoji="1" lang="zh-CN" altLang="en-US" smtClean="0"/>
              <a:t>32</a:t>
            </a:fld>
            <a:endParaRPr kumimoji="1" lang="zh-CN" altLang="en-US"/>
          </a:p>
        </p:txBody>
      </p:sp>
    </p:spTree>
    <p:extLst>
      <p:ext uri="{BB962C8B-B14F-4D97-AF65-F5344CB8AC3E}">
        <p14:creationId xmlns:p14="http://schemas.microsoft.com/office/powerpoint/2010/main" val="98358089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其实有的父本是很不好预测的，但是和其他组合在一起，</a:t>
            </a:r>
            <a:r>
              <a:rPr kumimoji="1" lang="en-US" altLang="zh-CN" dirty="0" smtClean="0"/>
              <a:t>PCC</a:t>
            </a:r>
            <a:r>
              <a:rPr kumimoji="1" lang="zh-CN" altLang="en-US" dirty="0" smtClean="0"/>
              <a:t>平均来看还是不错的，更不用说针对某些样本来说，可能预测的效果极差，我们都没有关注到。我们觉得这不是大数据集上的问题，只要总体很高就行，作为一个实际应用的问题，也许我们需要突出一下对每个样本预测情况的关注</a:t>
            </a:r>
          </a:p>
          <a:p>
            <a:r>
              <a:rPr kumimoji="1" lang="zh-CN" altLang="en-US" dirty="0" smtClean="0"/>
              <a:t>比如我们可以每次只测试一个亲本的，可以避免其他亲本对结果的拉高，但是这样的问题是训练集更大了，更好预测了。或者我们这样定义一轮抽样，这轮抽样过程可以做很多次十字交叉抽样，但是尽量保证每个样本只被抽中一次，然后平行地重复这种过程很多次</a:t>
            </a:r>
          </a:p>
          <a:p>
            <a:r>
              <a:rPr kumimoji="1" lang="zh-CN" altLang="en-US" dirty="0" smtClean="0"/>
              <a:t>如何能够一个个衡量个体样本不太容易，我们可以设置一个条件，比如预测偏差绝对值或者相对值超过某一阈值的样本数占总体的比例</a:t>
            </a:r>
          </a:p>
          <a:p>
            <a:r>
              <a:rPr kumimoji="1" lang="zh-CN" altLang="en-US" dirty="0" smtClean="0"/>
              <a:t>另外我们还需要修正一下评价指标，我们用的不是普通十折交叉验证，也不是</a:t>
            </a:r>
            <a:r>
              <a:rPr kumimoji="1" lang="en-US" altLang="zh-CN" dirty="0" err="1" smtClean="0"/>
              <a:t>bootstraping</a:t>
            </a:r>
            <a:r>
              <a:rPr kumimoji="1" lang="zh-CN" altLang="en-US" dirty="0" smtClean="0"/>
              <a:t>的方法，而是某种特殊的抽样方式，这种抽样方式不太常见，所以</a:t>
            </a:r>
            <a:r>
              <a:rPr kumimoji="1" lang="en-US" altLang="zh-CN" dirty="0" smtClean="0"/>
              <a:t>PCC</a:t>
            </a:r>
            <a:r>
              <a:rPr kumimoji="1" lang="zh-CN" altLang="en-US" dirty="0" smtClean="0"/>
              <a:t>和其他指标如何修正我们还需要推导一下公式，重新制定一下。</a:t>
            </a:r>
          </a:p>
          <a:p>
            <a:r>
              <a:rPr kumimoji="1" lang="zh-CN" altLang="en-US" dirty="0" smtClean="0"/>
              <a:t>这部分内容是我们这两天才考虑觉得需要仔细想一想的，因此还没有成熟的方案，接下来还要再斟酌。</a:t>
            </a:r>
          </a:p>
          <a:p>
            <a:endParaRPr kumimoji="1" lang="zh-CN" altLang="en-US" dirty="0" smtClean="0"/>
          </a:p>
          <a:p>
            <a:endParaRPr kumimoji="1" lang="zh-CN" altLang="en-US" dirty="0"/>
          </a:p>
        </p:txBody>
      </p:sp>
      <p:sp>
        <p:nvSpPr>
          <p:cNvPr id="4" name="幻灯片编号占位符 3"/>
          <p:cNvSpPr>
            <a:spLocks noGrp="1"/>
          </p:cNvSpPr>
          <p:nvPr>
            <p:ph type="sldNum" sz="quarter" idx="10"/>
          </p:nvPr>
        </p:nvSpPr>
        <p:spPr/>
        <p:txBody>
          <a:bodyPr/>
          <a:lstStyle/>
          <a:p>
            <a:fld id="{995BA7A7-ED3C-DD4A-9710-8451900B86DD}" type="slidenum">
              <a:rPr kumimoji="1" lang="zh-CN" altLang="en-US" smtClean="0"/>
              <a:t>33</a:t>
            </a:fld>
            <a:endParaRPr kumimoji="1" lang="zh-CN" altLang="en-US"/>
          </a:p>
        </p:txBody>
      </p:sp>
    </p:spTree>
    <p:extLst>
      <p:ext uri="{BB962C8B-B14F-4D97-AF65-F5344CB8AC3E}">
        <p14:creationId xmlns:p14="http://schemas.microsoft.com/office/powerpoint/2010/main" val="116014783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Mixed</a:t>
            </a:r>
            <a:r>
              <a:rPr kumimoji="1" lang="zh-CN" altLang="en-US" dirty="0" smtClean="0"/>
              <a:t> </a:t>
            </a:r>
            <a:r>
              <a:rPr kumimoji="1" lang="en-US" altLang="zh-CN" dirty="0" smtClean="0"/>
              <a:t>Ridge</a:t>
            </a:r>
            <a:r>
              <a:rPr kumimoji="1" lang="zh-CN" altLang="en-US" dirty="0" smtClean="0"/>
              <a:t>可以解决不好预测的样本的问题，但是之前做的时间比较短，还没来得及解决稳定性问题。</a:t>
            </a:r>
          </a:p>
          <a:p>
            <a:r>
              <a:rPr kumimoji="1" lang="zh-CN" altLang="en-US" dirty="0" smtClean="0"/>
              <a:t>当时我们初赛为了得到好结果，发现</a:t>
            </a:r>
            <a:r>
              <a:rPr kumimoji="1" lang="en-US" altLang="zh-CN" dirty="0" smtClean="0"/>
              <a:t>feature</a:t>
            </a:r>
            <a:r>
              <a:rPr kumimoji="1" lang="zh-CN" altLang="en-US" dirty="0" smtClean="0"/>
              <a:t>选的多的时候结果不好，就选的少一点，发现可能出现好结果，但是造成了稳定性很差。接下来要提高稳定性我们需要考虑做一些</a:t>
            </a:r>
            <a:r>
              <a:rPr kumimoji="1" lang="en-US" altLang="zh-CN" dirty="0" smtClean="0"/>
              <a:t>feature</a:t>
            </a:r>
            <a:r>
              <a:rPr kumimoji="1" lang="zh-CN" altLang="en-US" dirty="0" smtClean="0"/>
              <a:t> </a:t>
            </a:r>
            <a:r>
              <a:rPr kumimoji="1" lang="en-US" altLang="zh-CN" dirty="0" smtClean="0"/>
              <a:t>selection</a:t>
            </a:r>
            <a:r>
              <a:rPr kumimoji="1" lang="zh-CN" altLang="en-US" dirty="0" smtClean="0"/>
              <a:t>。（显然是需要</a:t>
            </a:r>
            <a:r>
              <a:rPr kumimoji="1" lang="en-US" altLang="zh-CN" dirty="0" smtClean="0"/>
              <a:t>feature</a:t>
            </a:r>
            <a:r>
              <a:rPr kumimoji="1" lang="zh-CN" altLang="en-US" dirty="0" smtClean="0"/>
              <a:t>选的多的，可能是选的多的时候不好优化，当时发现选的少能找出来好的结果，就没有试多的了）</a:t>
            </a:r>
          </a:p>
          <a:p>
            <a:r>
              <a:rPr kumimoji="1" lang="zh-CN" altLang="en-US" dirty="0" smtClean="0"/>
              <a:t>当然这里面首先我们得解决好模型评价问题，按照初赛的划分方式调整模型是一个很大的挑战，因为按照我们之前展示的结果，可以看到模型本身在训练集上交叉验证调参是很容易的，但是我们给的测试集太困难了，模型本身没有优化到非常好的时候优化就已经满足训练集的标准了。所以我们得通过更改模型的结构，损失函数等来让模型能够适应对不同难度样本的学习和预测</a:t>
            </a:r>
            <a:endParaRPr kumimoji="1" lang="zh-CN" altLang="en-US" dirty="0"/>
          </a:p>
        </p:txBody>
      </p:sp>
      <p:sp>
        <p:nvSpPr>
          <p:cNvPr id="4" name="幻灯片编号占位符 3"/>
          <p:cNvSpPr>
            <a:spLocks noGrp="1"/>
          </p:cNvSpPr>
          <p:nvPr>
            <p:ph type="sldNum" sz="quarter" idx="10"/>
          </p:nvPr>
        </p:nvSpPr>
        <p:spPr/>
        <p:txBody>
          <a:bodyPr/>
          <a:lstStyle/>
          <a:p>
            <a:fld id="{995BA7A7-ED3C-DD4A-9710-8451900B86DD}" type="slidenum">
              <a:rPr kumimoji="1" lang="zh-CN" altLang="en-US" smtClean="0"/>
              <a:t>34</a:t>
            </a:fld>
            <a:endParaRPr kumimoji="1" lang="zh-CN" altLang="en-US"/>
          </a:p>
        </p:txBody>
      </p:sp>
    </p:spTree>
    <p:extLst>
      <p:ext uri="{BB962C8B-B14F-4D97-AF65-F5344CB8AC3E}">
        <p14:creationId xmlns:p14="http://schemas.microsoft.com/office/powerpoint/2010/main" val="36258677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Mixed</a:t>
            </a:r>
            <a:r>
              <a:rPr kumimoji="1" lang="zh-CN" altLang="en-US" dirty="0" smtClean="0"/>
              <a:t> </a:t>
            </a:r>
            <a:r>
              <a:rPr kumimoji="1" lang="en-US" altLang="zh-CN" dirty="0" smtClean="0"/>
              <a:t>ridge</a:t>
            </a:r>
            <a:r>
              <a:rPr kumimoji="1" lang="zh-CN" altLang="en-US" dirty="0" smtClean="0"/>
              <a:t>也可以用来做特征选择。</a:t>
            </a:r>
          </a:p>
          <a:p>
            <a:r>
              <a:rPr lang="zh-CN" altLang="en-US" sz="1200" kern="1200" dirty="0" smtClean="0">
                <a:solidFill>
                  <a:schemeClr val="tx1"/>
                </a:solidFill>
                <a:latin typeface="+mn-lt"/>
                <a:ea typeface="+mn-ea"/>
                <a:cs typeface="+mn-cs"/>
              </a:rPr>
              <a:t>我们的</a:t>
            </a:r>
            <a:r>
              <a:rPr lang="en-US" altLang="zh-CN" sz="1200" kern="1200" dirty="0" smtClean="0">
                <a:solidFill>
                  <a:schemeClr val="tx1"/>
                </a:solidFill>
                <a:latin typeface="+mn-lt"/>
                <a:ea typeface="+mn-ea"/>
                <a:cs typeface="+mn-cs"/>
              </a:rPr>
              <a:t>mixed ridge</a:t>
            </a:r>
            <a:r>
              <a:rPr lang="zh-CN" altLang="en-US" sz="1200" kern="1200" dirty="0" smtClean="0">
                <a:solidFill>
                  <a:schemeClr val="tx1"/>
                </a:solidFill>
                <a:latin typeface="+mn-lt"/>
                <a:ea typeface="+mn-ea"/>
                <a:cs typeface="+mn-cs"/>
              </a:rPr>
              <a:t>加</a:t>
            </a:r>
            <a:r>
              <a:rPr lang="en-US" altLang="zh-CN" sz="1200" kern="1200" dirty="0" smtClean="0">
                <a:solidFill>
                  <a:schemeClr val="tx1"/>
                </a:solidFill>
                <a:latin typeface="+mn-lt"/>
                <a:ea typeface="+mn-ea"/>
                <a:cs typeface="+mn-cs"/>
              </a:rPr>
              <a:t>lasso</a:t>
            </a:r>
            <a:r>
              <a:rPr lang="zh-CN" altLang="en-US" sz="1200" kern="1200" dirty="0" smtClean="0">
                <a:solidFill>
                  <a:schemeClr val="tx1"/>
                </a:solidFill>
                <a:latin typeface="+mn-lt"/>
                <a:ea typeface="+mn-ea"/>
                <a:cs typeface="+mn-cs"/>
              </a:rPr>
              <a:t>的方法是有可能实现挑出来的都是</a:t>
            </a:r>
            <a:r>
              <a:rPr lang="en-US" altLang="zh-CN" sz="1200" kern="1200" dirty="0" smtClean="0">
                <a:solidFill>
                  <a:schemeClr val="tx1"/>
                </a:solidFill>
                <a:latin typeface="+mn-lt"/>
                <a:ea typeface="+mn-ea"/>
                <a:cs typeface="+mn-cs"/>
              </a:rPr>
              <a:t>causal</a:t>
            </a:r>
            <a:r>
              <a:rPr lang="zh-CN" altLang="en-US" sz="1200" kern="1200" dirty="0" smtClean="0">
                <a:solidFill>
                  <a:schemeClr val="tx1"/>
                </a:solidFill>
                <a:latin typeface="+mn-lt"/>
                <a:ea typeface="+mn-ea"/>
                <a:cs typeface="+mn-cs"/>
              </a:rPr>
              <a:t>的，因为它们可以消除遗传相似性</a:t>
            </a:r>
          </a:p>
          <a:p>
            <a:endParaRPr kumimoji="1" lang="zh-CN" altLang="en-US" dirty="0" smtClean="0"/>
          </a:p>
          <a:p>
            <a:r>
              <a:rPr kumimoji="1" lang="en-US" altLang="zh-CN" dirty="0" smtClean="0"/>
              <a:t>GWAS</a:t>
            </a:r>
            <a:r>
              <a:rPr kumimoji="1" lang="zh-CN" altLang="en-US" dirty="0" smtClean="0"/>
              <a:t>的常用方法，包括一些机器学习的方法如</a:t>
            </a:r>
            <a:r>
              <a:rPr kumimoji="1" lang="en-US" altLang="zh-CN" dirty="0" smtClean="0"/>
              <a:t>ANOVA</a:t>
            </a:r>
            <a:r>
              <a:rPr kumimoji="1" lang="zh-CN" altLang="en-US" dirty="0" smtClean="0"/>
              <a:t>和</a:t>
            </a:r>
            <a:r>
              <a:rPr kumimoji="1" lang="en-US" altLang="zh-CN" dirty="0" smtClean="0"/>
              <a:t>mutual</a:t>
            </a:r>
            <a:r>
              <a:rPr kumimoji="1" lang="zh-CN" altLang="en-US" dirty="0" smtClean="0"/>
              <a:t> </a:t>
            </a:r>
            <a:r>
              <a:rPr kumimoji="1" lang="en-US" altLang="zh-CN" dirty="0" smtClean="0"/>
              <a:t>information</a:t>
            </a:r>
            <a:r>
              <a:rPr kumimoji="1" lang="zh-CN" altLang="en-US" dirty="0" smtClean="0"/>
              <a:t>都是独立考虑每个</a:t>
            </a:r>
            <a:r>
              <a:rPr kumimoji="1" lang="en-US" altLang="zh-CN" dirty="0" smtClean="0"/>
              <a:t>SNP</a:t>
            </a:r>
            <a:r>
              <a:rPr kumimoji="1" lang="zh-CN" altLang="en-US" dirty="0" smtClean="0"/>
              <a:t>的，我们可以考虑用</a:t>
            </a:r>
            <a:r>
              <a:rPr kumimoji="1" lang="en-US" altLang="zh-CN" dirty="0" smtClean="0"/>
              <a:t>MR</a:t>
            </a:r>
            <a:r>
              <a:rPr kumimoji="1" lang="zh-CN" altLang="en-US" dirty="0" smtClean="0"/>
              <a:t>做一个将特征组合起来考虑的方法</a:t>
            </a:r>
          </a:p>
          <a:p>
            <a:r>
              <a:rPr kumimoji="1" lang="zh-CN" altLang="en-US" dirty="0" smtClean="0"/>
              <a:t>我们先用</a:t>
            </a:r>
            <a:r>
              <a:rPr kumimoji="1" lang="en-US" altLang="zh-CN" dirty="0" smtClean="0"/>
              <a:t>Mixed ridge</a:t>
            </a:r>
            <a:r>
              <a:rPr kumimoji="1" lang="zh-CN" altLang="en-US" dirty="0" smtClean="0"/>
              <a:t>挑选一定量的特征，比如</a:t>
            </a:r>
            <a:r>
              <a:rPr kumimoji="1" lang="en-US" altLang="zh-CN" dirty="0" smtClean="0"/>
              <a:t>2000</a:t>
            </a:r>
            <a:r>
              <a:rPr kumimoji="1" lang="zh-CN" altLang="en-US" dirty="0" smtClean="0"/>
              <a:t>个，方法是做完</a:t>
            </a:r>
            <a:r>
              <a:rPr kumimoji="1" lang="en-US" altLang="zh-CN" dirty="0" smtClean="0"/>
              <a:t>Mixed-ridge</a:t>
            </a:r>
            <a:r>
              <a:rPr kumimoji="1" lang="zh-CN" altLang="en-US" dirty="0" smtClean="0"/>
              <a:t>后</a:t>
            </a:r>
            <a:r>
              <a:rPr kumimoji="1" lang="en-US" altLang="zh-CN" dirty="0" smtClean="0"/>
              <a:t>F</a:t>
            </a:r>
            <a:r>
              <a:rPr kumimoji="1" lang="zh-CN" altLang="en-US" dirty="0" smtClean="0"/>
              <a:t>检验选</a:t>
            </a:r>
            <a:r>
              <a:rPr kumimoji="1" lang="en-US" altLang="zh-CN" dirty="0" smtClean="0"/>
              <a:t>p-value</a:t>
            </a:r>
            <a:r>
              <a:rPr kumimoji="1" lang="zh-CN" altLang="en-US" dirty="0" smtClean="0"/>
              <a:t>小的</a:t>
            </a:r>
            <a:r>
              <a:rPr kumimoji="1" lang="en-US" altLang="zh-CN" dirty="0" smtClean="0"/>
              <a:t>feature</a:t>
            </a:r>
            <a:r>
              <a:rPr kumimoji="1" lang="zh-CN" altLang="en-US" dirty="0" smtClean="0"/>
              <a:t> 用这些特征输入到</a:t>
            </a:r>
            <a:r>
              <a:rPr kumimoji="1" lang="en-US" altLang="zh-CN" dirty="0" smtClean="0"/>
              <a:t>lasso</a:t>
            </a:r>
            <a:r>
              <a:rPr kumimoji="1" lang="zh-CN" altLang="en-US" dirty="0" smtClean="0"/>
              <a:t>中建立一个残差模型，</a:t>
            </a:r>
            <a:r>
              <a:rPr kumimoji="1" lang="en-US" altLang="zh-CN" dirty="0" smtClean="0"/>
              <a:t>lasso</a:t>
            </a:r>
            <a:r>
              <a:rPr kumimoji="1" lang="zh-CN" altLang="en-US" dirty="0" smtClean="0"/>
              <a:t>拥有将大多数特征的权重置为</a:t>
            </a:r>
            <a:r>
              <a:rPr kumimoji="1" lang="en-US" altLang="zh-CN" dirty="0" smtClean="0"/>
              <a:t>0</a:t>
            </a:r>
            <a:r>
              <a:rPr kumimoji="1" lang="zh-CN" altLang="en-US" dirty="0" smtClean="0"/>
              <a:t>的正则化效果，接下来再做</a:t>
            </a:r>
            <a:r>
              <a:rPr kumimoji="1" lang="en-US" altLang="zh-CN" dirty="0" smtClean="0"/>
              <a:t>mixed-ridge</a:t>
            </a:r>
            <a:r>
              <a:rPr kumimoji="1" lang="zh-CN" altLang="en-US" dirty="0" smtClean="0"/>
              <a:t>，以残差作为</a:t>
            </a:r>
            <a:r>
              <a:rPr kumimoji="1" lang="en-US" altLang="zh-CN" dirty="0" smtClean="0"/>
              <a:t>y</a:t>
            </a:r>
            <a:r>
              <a:rPr kumimoji="1" lang="zh-CN" altLang="en-US" dirty="0" smtClean="0"/>
              <a:t>挑选特征。我们的目标是通过多轮迭代，最终使得预测的</a:t>
            </a:r>
            <a:r>
              <a:rPr kumimoji="1" lang="en-US" altLang="zh-CN" dirty="0" smtClean="0"/>
              <a:t>y</a:t>
            </a:r>
            <a:r>
              <a:rPr kumimoji="1" lang="zh-CN" altLang="en-US" dirty="0" smtClean="0"/>
              <a:t>与真实的</a:t>
            </a:r>
            <a:r>
              <a:rPr kumimoji="1" lang="en-US" altLang="zh-CN" dirty="0" smtClean="0"/>
              <a:t>y</a:t>
            </a:r>
            <a:r>
              <a:rPr kumimoji="1" lang="zh-CN" altLang="en-US" dirty="0" smtClean="0"/>
              <a:t>的</a:t>
            </a:r>
            <a:r>
              <a:rPr kumimoji="1" lang="en-US" altLang="zh-CN" dirty="0" smtClean="0"/>
              <a:t>MSE</a:t>
            </a:r>
            <a:r>
              <a:rPr kumimoji="1" lang="zh-CN" altLang="en-US" dirty="0" smtClean="0"/>
              <a:t>不再变化，或者说让残差的平方均值不再变化。通过这种方式挑选特征。在这个问题里，每次挑选多少</a:t>
            </a:r>
            <a:r>
              <a:rPr kumimoji="1" lang="en-US" altLang="zh-CN" dirty="0" smtClean="0"/>
              <a:t>SNP</a:t>
            </a:r>
            <a:r>
              <a:rPr kumimoji="1" lang="zh-CN" altLang="en-US" dirty="0" smtClean="0"/>
              <a:t>，</a:t>
            </a:r>
            <a:r>
              <a:rPr kumimoji="1" lang="en-US" altLang="zh-CN" dirty="0" smtClean="0"/>
              <a:t>Lasso</a:t>
            </a:r>
            <a:r>
              <a:rPr kumimoji="1" lang="zh-CN" altLang="en-US" dirty="0" smtClean="0"/>
              <a:t>的正则化系数是超参数。</a:t>
            </a:r>
            <a:endParaRPr kumimoji="1" lang="zh-CN" altLang="en-US" dirty="0"/>
          </a:p>
        </p:txBody>
      </p:sp>
      <p:sp>
        <p:nvSpPr>
          <p:cNvPr id="4" name="幻灯片编号占位符 3"/>
          <p:cNvSpPr>
            <a:spLocks noGrp="1"/>
          </p:cNvSpPr>
          <p:nvPr>
            <p:ph type="sldNum" sz="quarter" idx="10"/>
          </p:nvPr>
        </p:nvSpPr>
        <p:spPr/>
        <p:txBody>
          <a:bodyPr/>
          <a:lstStyle/>
          <a:p>
            <a:fld id="{995BA7A7-ED3C-DD4A-9710-8451900B86DD}" type="slidenum">
              <a:rPr kumimoji="1" lang="zh-CN" altLang="en-US" smtClean="0"/>
              <a:t>35</a:t>
            </a:fld>
            <a:endParaRPr kumimoji="1" lang="zh-CN" altLang="en-US"/>
          </a:p>
        </p:txBody>
      </p:sp>
    </p:spTree>
    <p:extLst>
      <p:ext uri="{BB962C8B-B14F-4D97-AF65-F5344CB8AC3E}">
        <p14:creationId xmlns:p14="http://schemas.microsoft.com/office/powerpoint/2010/main" val="55817295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这种基于</a:t>
            </a:r>
            <a:r>
              <a:rPr kumimoji="1" lang="en-US" altLang="zh-CN" dirty="0" smtClean="0"/>
              <a:t>Mixed-ridge</a:t>
            </a:r>
            <a:r>
              <a:rPr kumimoji="1" lang="zh-CN" altLang="en-US" dirty="0" smtClean="0"/>
              <a:t>模型组合挑选</a:t>
            </a:r>
            <a:r>
              <a:rPr kumimoji="1" lang="en-US" altLang="zh-CN" dirty="0" smtClean="0"/>
              <a:t>feature</a:t>
            </a:r>
            <a:r>
              <a:rPr kumimoji="1" lang="zh-CN" altLang="en-US" dirty="0" smtClean="0"/>
              <a:t>的方法看起来可能选出非常好的</a:t>
            </a:r>
            <a:r>
              <a:rPr kumimoji="1" lang="en-US" altLang="zh-CN" dirty="0" smtClean="0"/>
              <a:t>feature</a:t>
            </a:r>
            <a:r>
              <a:rPr kumimoji="1" lang="zh-CN" altLang="en-US" dirty="0" smtClean="0"/>
              <a:t>，但是我们需要解决一个问题，就是时间复杂度太高</a:t>
            </a:r>
          </a:p>
          <a:p>
            <a:r>
              <a:rPr kumimoji="1" lang="zh-CN" altLang="en-US" dirty="0" smtClean="0"/>
              <a:t>这一个是因为直接把</a:t>
            </a:r>
            <a:r>
              <a:rPr kumimoji="1" lang="en-US" altLang="zh-CN" dirty="0" smtClean="0"/>
              <a:t>1900000</a:t>
            </a:r>
            <a:r>
              <a:rPr kumimoji="1" lang="zh-CN" altLang="en-US" dirty="0" smtClean="0"/>
              <a:t>个特征直接输入到</a:t>
            </a:r>
            <a:r>
              <a:rPr kumimoji="1" lang="en-US" altLang="zh-CN" dirty="0" smtClean="0"/>
              <a:t>Mixed-ridge</a:t>
            </a:r>
            <a:r>
              <a:rPr kumimoji="1" lang="zh-CN" altLang="en-US" dirty="0" smtClean="0"/>
              <a:t>里听起来十分的夸张，二是因为计算一百多万个特征的</a:t>
            </a:r>
            <a:r>
              <a:rPr kumimoji="1" lang="en-US" altLang="zh-CN" dirty="0" smtClean="0"/>
              <a:t>ANOVA</a:t>
            </a:r>
            <a:r>
              <a:rPr kumimoji="1" lang="zh-CN" altLang="en-US" dirty="0" smtClean="0"/>
              <a:t>很费时间。</a:t>
            </a:r>
          </a:p>
          <a:p>
            <a:r>
              <a:rPr kumimoji="1" lang="zh-CN" altLang="en-US" dirty="0" smtClean="0"/>
              <a:t>还好我们已经做了两个快速的计算算法来解决这个复杂度问题</a:t>
            </a:r>
          </a:p>
          <a:p>
            <a:endParaRPr kumimoji="1" lang="zh-CN" altLang="en-US" dirty="0"/>
          </a:p>
        </p:txBody>
      </p:sp>
      <p:sp>
        <p:nvSpPr>
          <p:cNvPr id="4" name="幻灯片编号占位符 3"/>
          <p:cNvSpPr>
            <a:spLocks noGrp="1"/>
          </p:cNvSpPr>
          <p:nvPr>
            <p:ph type="sldNum" sz="quarter" idx="10"/>
          </p:nvPr>
        </p:nvSpPr>
        <p:spPr/>
        <p:txBody>
          <a:bodyPr/>
          <a:lstStyle/>
          <a:p>
            <a:fld id="{995BA7A7-ED3C-DD4A-9710-8451900B86DD}" type="slidenum">
              <a:rPr kumimoji="1" lang="zh-CN" altLang="en-US" smtClean="0"/>
              <a:t>36</a:t>
            </a:fld>
            <a:endParaRPr kumimoji="1" lang="zh-CN" altLang="en-US"/>
          </a:p>
        </p:txBody>
      </p:sp>
    </p:spTree>
    <p:extLst>
      <p:ext uri="{BB962C8B-B14F-4D97-AF65-F5344CB8AC3E}">
        <p14:creationId xmlns:p14="http://schemas.microsoft.com/office/powerpoint/2010/main" val="95057539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普通的</a:t>
            </a:r>
            <a:r>
              <a:rPr kumimoji="1" lang="en-US" altLang="zh-CN" dirty="0" smtClean="0"/>
              <a:t>ANOVA</a:t>
            </a:r>
            <a:r>
              <a:rPr kumimoji="1" lang="zh-CN" altLang="en-US" dirty="0" smtClean="0"/>
              <a:t>算法十分耗时（</a:t>
            </a:r>
            <a:r>
              <a:rPr kumimoji="1" lang="en-US" altLang="zh-CN" dirty="0" smtClean="0"/>
              <a:t>1h</a:t>
            </a:r>
            <a:r>
              <a:rPr kumimoji="1" lang="zh-CN" altLang="en-US" dirty="0" smtClean="0"/>
              <a:t>），如果进行多折验证时间更长。</a:t>
            </a:r>
          </a:p>
          <a:p>
            <a:r>
              <a:rPr kumimoji="1" lang="zh-CN" altLang="en-US" dirty="0" smtClean="0"/>
              <a:t>通过对算法的理论公式的研究，专门进行改进，提速至约</a:t>
            </a:r>
            <a:r>
              <a:rPr kumimoji="1" lang="en-US" altLang="zh-CN" dirty="0" smtClean="0"/>
              <a:t>20sec.</a:t>
            </a:r>
            <a:r>
              <a:rPr kumimoji="1" lang="zh-CN" altLang="en-US" dirty="0" smtClean="0"/>
              <a:t>提升速度约两百倍以上。</a:t>
            </a:r>
          </a:p>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sz="1200" dirty="0" smtClean="0"/>
              <a:t>利用均值为零等特征，计算组内、组间方差，加速</a:t>
            </a:r>
            <a:r>
              <a:rPr kumimoji="1" lang="en-US" altLang="zh-CN" sz="1200" dirty="0" smtClean="0"/>
              <a:t>ANOVA</a:t>
            </a:r>
            <a:r>
              <a:rPr kumimoji="1" lang="zh-CN" altLang="en-US" sz="1200" dirty="0" smtClean="0"/>
              <a:t>计算</a:t>
            </a:r>
          </a:p>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dirty="0" smtClean="0"/>
              <a:t>这样做</a:t>
            </a:r>
            <a:r>
              <a:rPr kumimoji="1" lang="en-US" altLang="zh-CN" dirty="0" smtClean="0"/>
              <a:t>fast</a:t>
            </a:r>
            <a:r>
              <a:rPr kumimoji="1" lang="zh-CN" altLang="en-US" dirty="0" smtClean="0"/>
              <a:t> </a:t>
            </a:r>
            <a:r>
              <a:rPr kumimoji="1" lang="en-US" altLang="zh-CN" dirty="0" smtClean="0"/>
              <a:t>linear</a:t>
            </a:r>
            <a:r>
              <a:rPr kumimoji="1" lang="zh-CN" altLang="en-US" dirty="0" smtClean="0"/>
              <a:t> </a:t>
            </a:r>
            <a:r>
              <a:rPr kumimoji="1" lang="en-US" altLang="zh-CN" dirty="0" smtClean="0"/>
              <a:t>regression</a:t>
            </a:r>
            <a:r>
              <a:rPr kumimoji="1" lang="zh-CN" altLang="en-US" dirty="0" smtClean="0"/>
              <a:t> 保证</a:t>
            </a:r>
            <a:r>
              <a:rPr kumimoji="1" lang="en-US" altLang="zh-CN" dirty="0" smtClean="0"/>
              <a:t>mixed</a:t>
            </a:r>
            <a:r>
              <a:rPr kumimoji="1" lang="zh-CN" altLang="en-US" dirty="0" smtClean="0"/>
              <a:t> </a:t>
            </a:r>
            <a:r>
              <a:rPr kumimoji="1" lang="en-US" altLang="zh-CN" dirty="0" smtClean="0"/>
              <a:t>ridge</a:t>
            </a:r>
            <a:r>
              <a:rPr kumimoji="1" lang="zh-CN" altLang="en-US" dirty="0" smtClean="0"/>
              <a:t>计算</a:t>
            </a:r>
            <a:r>
              <a:rPr kumimoji="1" lang="en-US" altLang="zh-CN" dirty="0" smtClean="0"/>
              <a:t>F</a:t>
            </a:r>
            <a:r>
              <a:rPr kumimoji="1" lang="zh-CN" altLang="en-US" dirty="0" smtClean="0"/>
              <a:t>值的步骤速度大大加快，加上</a:t>
            </a:r>
            <a:r>
              <a:rPr kumimoji="1" lang="en-US" altLang="zh-CN" dirty="0" err="1" smtClean="0"/>
              <a:t>anova</a:t>
            </a:r>
            <a:r>
              <a:rPr kumimoji="1" lang="zh-CN" altLang="en-US" dirty="0" smtClean="0"/>
              <a:t>也提升了两百倍的速度，使得使用</a:t>
            </a:r>
            <a:r>
              <a:rPr kumimoji="1" lang="en-US" altLang="zh-CN" dirty="0" smtClean="0"/>
              <a:t>Mixed-ridge</a:t>
            </a:r>
            <a:r>
              <a:rPr kumimoji="1" lang="zh-CN" altLang="en-US" dirty="0" smtClean="0"/>
              <a:t>挑</a:t>
            </a:r>
            <a:r>
              <a:rPr kumimoji="1" lang="en-US" altLang="zh-CN" dirty="0" smtClean="0"/>
              <a:t>feature</a:t>
            </a:r>
            <a:r>
              <a:rPr kumimoji="1" lang="zh-CN" altLang="en-US" dirty="0" smtClean="0"/>
              <a:t>变得可行</a:t>
            </a:r>
          </a:p>
          <a:p>
            <a:pPr marL="0" marR="0" indent="0" algn="l" defTabSz="914400" rtl="0" eaLnBrk="1" fontAlgn="auto" latinLnBrk="0" hangingPunct="1">
              <a:lnSpc>
                <a:spcPct val="100000"/>
              </a:lnSpc>
              <a:spcBef>
                <a:spcPts val="0"/>
              </a:spcBef>
              <a:spcAft>
                <a:spcPts val="0"/>
              </a:spcAft>
              <a:buClrTx/>
              <a:buSzTx/>
              <a:buFontTx/>
              <a:buNone/>
              <a:tabLst/>
              <a:defRPr/>
            </a:pPr>
            <a:endParaRPr kumimoji="1" lang="zh-CN" altLang="en-US" sz="1200" dirty="0" smtClean="0"/>
          </a:p>
          <a:p>
            <a:endParaRPr kumimoji="1" lang="zh-CN" altLang="en-US" dirty="0" smtClean="0"/>
          </a:p>
          <a:p>
            <a:endParaRPr kumimoji="1" lang="zh-CN" altLang="en-US" dirty="0"/>
          </a:p>
        </p:txBody>
      </p:sp>
      <p:sp>
        <p:nvSpPr>
          <p:cNvPr id="4" name="幻灯片编号占位符 3"/>
          <p:cNvSpPr>
            <a:spLocks noGrp="1"/>
          </p:cNvSpPr>
          <p:nvPr>
            <p:ph type="sldNum" sz="quarter" idx="10"/>
          </p:nvPr>
        </p:nvSpPr>
        <p:spPr/>
        <p:txBody>
          <a:bodyPr/>
          <a:lstStyle/>
          <a:p>
            <a:fld id="{995BA7A7-ED3C-DD4A-9710-8451900B86DD}" type="slidenum">
              <a:rPr kumimoji="1" lang="zh-CN" altLang="en-US" smtClean="0"/>
              <a:t>37</a:t>
            </a:fld>
            <a:endParaRPr kumimoji="1" lang="zh-CN" altLang="en-US"/>
          </a:p>
        </p:txBody>
      </p:sp>
    </p:spTree>
    <p:extLst>
      <p:ext uri="{BB962C8B-B14F-4D97-AF65-F5344CB8AC3E}">
        <p14:creationId xmlns:p14="http://schemas.microsoft.com/office/powerpoint/2010/main" val="210464786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一个急需解决的问题，是复杂度问题，因为对于分类问题来说，计算梯度很快，对于回归问题来说，最简单的衡量标准是算线性模型的最小二乘了，但是在矩阵求逆求梯度的步骤依然有很高的复杂度，导致我们优化的时候每批次能传送的样本数量很少，</a:t>
            </a:r>
            <a:r>
              <a:rPr kumimoji="1" lang="en-US" altLang="zh-CN" dirty="0" smtClean="0"/>
              <a:t>feature</a:t>
            </a:r>
            <a:r>
              <a:rPr kumimoji="1" lang="zh-CN" altLang="en-US" dirty="0" smtClean="0"/>
              <a:t>不能超过</a:t>
            </a:r>
            <a:r>
              <a:rPr kumimoji="1" lang="en-US" altLang="zh-CN" dirty="0" smtClean="0"/>
              <a:t>1000</a:t>
            </a:r>
            <a:r>
              <a:rPr kumimoji="1" lang="zh-CN" altLang="en-US" dirty="0" smtClean="0"/>
              <a:t>，模型很不好优化。接下来我们还需要考虑如何解决复杂度的问题，把连续值转化为离散值也许是一种思路，但是会损失一些信息，也可以再考虑其他方法。</a:t>
            </a:r>
          </a:p>
          <a:p>
            <a:endParaRPr kumimoji="1" lang="zh-CN" altLang="en-US" dirty="0" smtClean="0"/>
          </a:p>
          <a:p>
            <a:r>
              <a:rPr kumimoji="1" lang="zh-CN" altLang="en-US" dirty="0" smtClean="0"/>
              <a:t>我们首先还是得解决复杂度问题，在梯度下降部分如何减少复杂度，使得可以送入更多样本和更多</a:t>
            </a:r>
            <a:r>
              <a:rPr kumimoji="1" lang="en-US" altLang="zh-CN" dirty="0" smtClean="0"/>
              <a:t>feature</a:t>
            </a:r>
            <a:endParaRPr kumimoji="1" lang="zh-CN" altLang="en-US" dirty="0" smtClean="0"/>
          </a:p>
          <a:p>
            <a:r>
              <a:rPr kumimoji="1" lang="zh-CN" altLang="en-US" dirty="0" smtClean="0"/>
              <a:t>然后可以考虑其他梯度下降的方法来代替目前的</a:t>
            </a:r>
            <a:r>
              <a:rPr kumimoji="1" lang="en-US" altLang="zh-CN" dirty="0" smtClean="0"/>
              <a:t>SGD</a:t>
            </a:r>
            <a:endParaRPr kumimoji="1" lang="zh-CN" altLang="en-US" dirty="0"/>
          </a:p>
        </p:txBody>
      </p:sp>
      <p:sp>
        <p:nvSpPr>
          <p:cNvPr id="4" name="幻灯片编号占位符 3"/>
          <p:cNvSpPr>
            <a:spLocks noGrp="1"/>
          </p:cNvSpPr>
          <p:nvPr>
            <p:ph type="sldNum" sz="quarter" idx="10"/>
          </p:nvPr>
        </p:nvSpPr>
        <p:spPr/>
        <p:txBody>
          <a:bodyPr/>
          <a:lstStyle/>
          <a:p>
            <a:fld id="{995BA7A7-ED3C-DD4A-9710-8451900B86DD}" type="slidenum">
              <a:rPr kumimoji="1" lang="zh-CN" altLang="en-US" smtClean="0"/>
              <a:t>38</a:t>
            </a:fld>
            <a:endParaRPr kumimoji="1" lang="zh-CN" altLang="en-US"/>
          </a:p>
        </p:txBody>
      </p:sp>
    </p:spTree>
    <p:extLst>
      <p:ext uri="{BB962C8B-B14F-4D97-AF65-F5344CB8AC3E}">
        <p14:creationId xmlns:p14="http://schemas.microsoft.com/office/powerpoint/2010/main" val="93786712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我们认为寻找新的模型也是可行的，</a:t>
            </a:r>
            <a:r>
              <a:rPr kumimoji="1" lang="en-US" altLang="zh-CN" dirty="0" smtClean="0"/>
              <a:t>mixed-ridge</a:t>
            </a:r>
            <a:r>
              <a:rPr kumimoji="1" lang="zh-CN" altLang="en-US" dirty="0" smtClean="0"/>
              <a:t>，</a:t>
            </a:r>
            <a:r>
              <a:rPr kumimoji="1" lang="en-US" altLang="zh-CN" dirty="0" smtClean="0"/>
              <a:t>metric</a:t>
            </a:r>
            <a:r>
              <a:rPr kumimoji="1" lang="zh-CN" altLang="en-US" dirty="0" smtClean="0"/>
              <a:t> </a:t>
            </a:r>
            <a:r>
              <a:rPr kumimoji="1" lang="en-US" altLang="zh-CN" dirty="0" err="1" smtClean="0"/>
              <a:t>regressor</a:t>
            </a:r>
            <a:r>
              <a:rPr kumimoji="1" lang="zh-CN" altLang="en-US" dirty="0" smtClean="0"/>
              <a:t>以及一系列的附加算法是我们在不到一个月的时间内做的，我们认为如果时间充足，开发出更有针对性的，性能更佳的模型是有可能的。</a:t>
            </a:r>
          </a:p>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dirty="0" smtClean="0"/>
              <a:t>在已有</a:t>
            </a:r>
            <a:r>
              <a:rPr kumimoji="1" lang="en-US" altLang="zh-CN" dirty="0" smtClean="0"/>
              <a:t>SNP</a:t>
            </a:r>
            <a:r>
              <a:rPr kumimoji="1" lang="zh-CN" altLang="en-US" dirty="0" smtClean="0"/>
              <a:t>信息上在从育种知识上做简单组合意义不大，机器学习的方法也可以做到甚至做得更好，所以我们要加入额外的信息。比如</a:t>
            </a:r>
            <a:r>
              <a:rPr kumimoji="1" lang="en-US" altLang="zh-CN" dirty="0" smtClean="0"/>
              <a:t>SNP</a:t>
            </a:r>
            <a:r>
              <a:rPr kumimoji="1" lang="zh-CN" altLang="en-US" dirty="0" smtClean="0"/>
              <a:t>附近的基因组信息，有助于帮助模型增加某些</a:t>
            </a:r>
            <a:r>
              <a:rPr kumimoji="1" lang="en-US" altLang="zh-CN" dirty="0" smtClean="0"/>
              <a:t>SNP</a:t>
            </a:r>
            <a:r>
              <a:rPr kumimoji="1" lang="zh-CN" altLang="en-US" dirty="0" smtClean="0"/>
              <a:t>的权重，利于特征选择。</a:t>
            </a:r>
          </a:p>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dirty="0" smtClean="0"/>
              <a:t>如果亲本已知，还可以加入亲本的基因型信息，可以给模型提供一个选项，有这样信息的就加，没有的就不加</a:t>
            </a:r>
          </a:p>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dirty="0" smtClean="0"/>
              <a:t>另外像调控网络，环境因素，性状的分布，性状相关性等信息，都可以考虑合理地加入预测中。</a:t>
            </a:r>
          </a:p>
          <a:p>
            <a:pPr marL="0" marR="0" indent="0" algn="l" defTabSz="914400" rtl="0" eaLnBrk="1" fontAlgn="auto" latinLnBrk="0" hangingPunct="1">
              <a:lnSpc>
                <a:spcPct val="100000"/>
              </a:lnSpc>
              <a:spcBef>
                <a:spcPts val="0"/>
              </a:spcBef>
              <a:spcAft>
                <a:spcPts val="0"/>
              </a:spcAft>
              <a:buClrTx/>
              <a:buSzTx/>
              <a:buFontTx/>
              <a:buNone/>
              <a:tabLst/>
              <a:defRPr/>
            </a:pPr>
            <a:endParaRPr kumimoji="1" lang="zh-CN" alt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dirty="0" smtClean="0"/>
              <a:t>我们需要在模型阶段做针对性的设计，现在的研究很多都是在特征选择阶段用一些知识来选</a:t>
            </a:r>
            <a:r>
              <a:rPr kumimoji="1" lang="en-US" altLang="zh-CN" dirty="0" smtClean="0"/>
              <a:t>feature</a:t>
            </a:r>
            <a:r>
              <a:rPr kumimoji="1" lang="zh-CN" altLang="en-US" dirty="0" smtClean="0"/>
              <a:t>，这是不够的，因为</a:t>
            </a:r>
            <a:r>
              <a:rPr kumimoji="1" lang="en-US" altLang="zh-CN" dirty="0" smtClean="0"/>
              <a:t>feature</a:t>
            </a:r>
            <a:r>
              <a:rPr kumimoji="1" lang="zh-CN" altLang="en-US" dirty="0" smtClean="0"/>
              <a:t>之间的相关性往往在预测模型部分才能被考虑到，我们的</a:t>
            </a:r>
            <a:r>
              <a:rPr kumimoji="1" lang="en-US" altLang="zh-CN" dirty="0" smtClean="0"/>
              <a:t>mixed</a:t>
            </a:r>
            <a:r>
              <a:rPr kumimoji="1" lang="zh-CN" altLang="en-US" dirty="0" smtClean="0"/>
              <a:t> </a:t>
            </a:r>
            <a:r>
              <a:rPr kumimoji="1" lang="en-US" altLang="zh-CN" dirty="0" smtClean="0"/>
              <a:t>ridge</a:t>
            </a:r>
            <a:r>
              <a:rPr kumimoji="1" lang="zh-CN" altLang="en-US" dirty="0" smtClean="0"/>
              <a:t>和</a:t>
            </a:r>
            <a:r>
              <a:rPr kumimoji="1" lang="en-US" altLang="zh-CN" dirty="0" smtClean="0"/>
              <a:t>metric</a:t>
            </a:r>
            <a:r>
              <a:rPr kumimoji="1" lang="zh-CN" altLang="en-US" dirty="0" smtClean="0"/>
              <a:t> </a:t>
            </a:r>
            <a:r>
              <a:rPr kumimoji="1" lang="en-US" altLang="zh-CN" dirty="0" err="1" smtClean="0"/>
              <a:t>regressor</a:t>
            </a:r>
            <a:r>
              <a:rPr kumimoji="1" lang="zh-CN" altLang="en-US" dirty="0" smtClean="0"/>
              <a:t>算是两种针对性的设计，接下来我们可以多了解一些育种知识，把这些先验知识转化为特殊设计的模型，这样也更有源创性。</a:t>
            </a:r>
          </a:p>
          <a:p>
            <a:pPr marL="0" marR="0" indent="0" algn="l" defTabSz="914400" rtl="0" eaLnBrk="1" fontAlgn="auto" latinLnBrk="0" hangingPunct="1">
              <a:lnSpc>
                <a:spcPct val="100000"/>
              </a:lnSpc>
              <a:spcBef>
                <a:spcPts val="0"/>
              </a:spcBef>
              <a:spcAft>
                <a:spcPts val="0"/>
              </a:spcAft>
              <a:buClrTx/>
              <a:buSzTx/>
              <a:buFontTx/>
              <a:buNone/>
              <a:tabLst/>
              <a:defRPr/>
            </a:pPr>
            <a:endParaRPr kumimoji="1" lang="zh-CN" alt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dirty="0" smtClean="0"/>
              <a:t>还可以联合预测性状，如果性状有相关性，互相可以提供信息，可以采用联合预测的方法，在特征选择和预测阶段都可以联合预测，比如三个性状选择同一组特征就可以预测，或者同时预测几个性状。我们需要研究一下原理，比如同时预测的时候要把协方差矩阵改成三维的，然后对我们的模型做一些修改。</a:t>
            </a:r>
          </a:p>
          <a:p>
            <a:pPr marL="0" marR="0" indent="0" algn="l" defTabSz="914400" rtl="0" eaLnBrk="1" fontAlgn="auto" latinLnBrk="0" hangingPunct="1">
              <a:lnSpc>
                <a:spcPct val="100000"/>
              </a:lnSpc>
              <a:spcBef>
                <a:spcPts val="0"/>
              </a:spcBef>
              <a:spcAft>
                <a:spcPts val="0"/>
              </a:spcAft>
              <a:buClrTx/>
              <a:buSzTx/>
              <a:buFontTx/>
              <a:buNone/>
              <a:tabLst/>
              <a:defRPr/>
            </a:pPr>
            <a:endParaRPr kumimoji="1" lang="zh-CN" alt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dirty="0" smtClean="0"/>
              <a:t>最后就是做一个集成，这个很常用，但是不本质，各种竞赛中经常会使用，把成绩刷高一点点，但是作为研究意义不大，大家关注的是模型本身，因为这个方法是通用的，所有人都可以用这个方法最后再提升一下自己的模型，作为一个通用的简单的方法，在研究中并不是我们要关注的重点</a:t>
            </a:r>
          </a:p>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dirty="0" smtClean="0"/>
              <a:t>但是我们讨论认为，在集成模型的思想下，我们也许可以发展一个模型出来解决这个问题</a:t>
            </a:r>
          </a:p>
          <a:p>
            <a:pPr marL="0" marR="0" indent="0" algn="l" defTabSz="914400" rtl="0" eaLnBrk="1" fontAlgn="auto" latinLnBrk="0" hangingPunct="1">
              <a:lnSpc>
                <a:spcPct val="100000"/>
              </a:lnSpc>
              <a:spcBef>
                <a:spcPts val="0"/>
              </a:spcBef>
              <a:spcAft>
                <a:spcPts val="0"/>
              </a:spcAft>
              <a:buClrTx/>
              <a:buSzTx/>
              <a:buFontTx/>
              <a:buNone/>
              <a:tabLst/>
              <a:defRPr/>
            </a:pPr>
            <a:endParaRPr kumimoji="1" lang="zh-CN" altLang="en-US" dirty="0" smtClean="0"/>
          </a:p>
          <a:p>
            <a:endParaRPr kumimoji="1" lang="zh-CN" altLang="en-US" dirty="0" smtClean="0"/>
          </a:p>
          <a:p>
            <a:endParaRPr kumimoji="1" lang="zh-CN" altLang="en-US" dirty="0"/>
          </a:p>
        </p:txBody>
      </p:sp>
      <p:sp>
        <p:nvSpPr>
          <p:cNvPr id="4" name="幻灯片编号占位符 3"/>
          <p:cNvSpPr>
            <a:spLocks noGrp="1"/>
          </p:cNvSpPr>
          <p:nvPr>
            <p:ph type="sldNum" sz="quarter" idx="10"/>
          </p:nvPr>
        </p:nvSpPr>
        <p:spPr/>
        <p:txBody>
          <a:bodyPr/>
          <a:lstStyle/>
          <a:p>
            <a:fld id="{995BA7A7-ED3C-DD4A-9710-8451900B86DD}" type="slidenum">
              <a:rPr kumimoji="1" lang="zh-CN" altLang="en-US" smtClean="0"/>
              <a:t>39</a:t>
            </a:fld>
            <a:endParaRPr kumimoji="1" lang="zh-CN" altLang="en-US"/>
          </a:p>
        </p:txBody>
      </p:sp>
    </p:spTree>
    <p:extLst>
      <p:ext uri="{BB962C8B-B14F-4D97-AF65-F5344CB8AC3E}">
        <p14:creationId xmlns:p14="http://schemas.microsoft.com/office/powerpoint/2010/main" val="19315684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Mixed-Ridge</a:t>
            </a:r>
            <a:r>
              <a:rPr kumimoji="1" lang="zh-CN" altLang="en-US" dirty="0" smtClean="0"/>
              <a:t>是线性模型，虽然很有用，但是我们也提到了，选</a:t>
            </a:r>
            <a:r>
              <a:rPr kumimoji="1" lang="en-US" altLang="zh-CN" dirty="0" smtClean="0"/>
              <a:t>feature</a:t>
            </a:r>
            <a:r>
              <a:rPr kumimoji="1" lang="zh-CN" altLang="en-US" dirty="0" smtClean="0"/>
              <a:t>的时候选的少不稳定，我们通过实践发现，针对不同的样本，分别只用很少的</a:t>
            </a:r>
            <a:r>
              <a:rPr kumimoji="1" lang="en-US" altLang="zh-CN" dirty="0" smtClean="0"/>
              <a:t>SNPs</a:t>
            </a:r>
            <a:r>
              <a:rPr kumimoji="1" lang="zh-CN" altLang="en-US" dirty="0" smtClean="0"/>
              <a:t>就可以预测的很好，但是我们不能直接把这些</a:t>
            </a:r>
            <a:r>
              <a:rPr kumimoji="1" lang="en-US" altLang="zh-CN" dirty="0" smtClean="0"/>
              <a:t>SNPs</a:t>
            </a:r>
            <a:r>
              <a:rPr kumimoji="1" lang="zh-CN" altLang="en-US" dirty="0" smtClean="0"/>
              <a:t>组合起来预测所有的样本都预测好，那么我们就想，接下来可以考虑发展一个模型，用这个模型选</a:t>
            </a:r>
            <a:r>
              <a:rPr kumimoji="1" lang="en-US" altLang="zh-CN" dirty="0" smtClean="0"/>
              <a:t>Mixed-ridge</a:t>
            </a:r>
            <a:r>
              <a:rPr kumimoji="1" lang="zh-CN" altLang="en-US" dirty="0" smtClean="0"/>
              <a:t>针对不同样本预测时需要的</a:t>
            </a:r>
            <a:r>
              <a:rPr kumimoji="1" lang="en-US" altLang="zh-CN" dirty="0" smtClean="0"/>
              <a:t>SNPs</a:t>
            </a:r>
            <a:endParaRPr kumimoji="1" lang="zh-CN" altLang="en-US" dirty="0" smtClean="0"/>
          </a:p>
          <a:p>
            <a:r>
              <a:rPr kumimoji="1" lang="zh-CN" altLang="en-US" dirty="0" smtClean="0"/>
              <a:t>直接用</a:t>
            </a:r>
            <a:r>
              <a:rPr kumimoji="1" lang="en-US" altLang="zh-CN" dirty="0" err="1" smtClean="0"/>
              <a:t>xgboost</a:t>
            </a:r>
            <a:r>
              <a:rPr kumimoji="1" lang="zh-CN" altLang="en-US" dirty="0" smtClean="0"/>
              <a:t>这样的现成集成方法是不行的，不可能解决好这个问题，我们的问题很特殊，否则随便建一个模型预测几百次然后</a:t>
            </a:r>
            <a:r>
              <a:rPr kumimoji="1" lang="en-US" altLang="zh-CN" dirty="0" smtClean="0"/>
              <a:t>boosting</a:t>
            </a:r>
            <a:r>
              <a:rPr kumimoji="1" lang="zh-CN" altLang="en-US" dirty="0" smtClean="0"/>
              <a:t>就好了。</a:t>
            </a:r>
          </a:p>
          <a:p>
            <a:r>
              <a:rPr kumimoji="1" lang="zh-CN" altLang="en-US" dirty="0" smtClean="0"/>
              <a:t>接下来我们应该重点考虑这个问题，目前还没有太好的思路，但是我们觉得是需要自己设计一个专门的模型来解决这个问题的，也许这是真正解决</a:t>
            </a:r>
            <a:r>
              <a:rPr kumimoji="1" lang="en-US" altLang="zh-CN" dirty="0" err="1" smtClean="0"/>
              <a:t>emaize</a:t>
            </a:r>
            <a:r>
              <a:rPr kumimoji="1" lang="zh-CN" altLang="en-US" dirty="0" smtClean="0"/>
              <a:t>问题的关键。</a:t>
            </a:r>
          </a:p>
        </p:txBody>
      </p:sp>
      <p:sp>
        <p:nvSpPr>
          <p:cNvPr id="4" name="幻灯片编号占位符 3"/>
          <p:cNvSpPr>
            <a:spLocks noGrp="1"/>
          </p:cNvSpPr>
          <p:nvPr>
            <p:ph type="sldNum" sz="quarter" idx="10"/>
          </p:nvPr>
        </p:nvSpPr>
        <p:spPr/>
        <p:txBody>
          <a:bodyPr/>
          <a:lstStyle/>
          <a:p>
            <a:fld id="{995BA7A7-ED3C-DD4A-9710-8451900B86DD}" type="slidenum">
              <a:rPr kumimoji="1" lang="zh-CN" altLang="en-US" smtClean="0"/>
              <a:t>40</a:t>
            </a:fld>
            <a:endParaRPr kumimoji="1" lang="zh-CN" altLang="en-US"/>
          </a:p>
        </p:txBody>
      </p:sp>
    </p:spTree>
    <p:extLst>
      <p:ext uri="{BB962C8B-B14F-4D97-AF65-F5344CB8AC3E}">
        <p14:creationId xmlns:p14="http://schemas.microsoft.com/office/powerpoint/2010/main" val="12615062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背景知识就不再花时间讲了</a:t>
            </a:r>
          </a:p>
          <a:p>
            <a:r>
              <a:rPr kumimoji="1" lang="zh-CN" altLang="en-US" dirty="0" smtClean="0"/>
              <a:t>基本模型：不用经过方法上的改进，有现成的</a:t>
            </a:r>
            <a:r>
              <a:rPr kumimoji="1" lang="en-US" altLang="zh-CN" dirty="0" smtClean="0"/>
              <a:t>package</a:t>
            </a:r>
            <a:r>
              <a:rPr kumimoji="1" lang="zh-CN" altLang="en-US" dirty="0" smtClean="0"/>
              <a:t>可用的方法</a:t>
            </a:r>
          </a:p>
          <a:p>
            <a:r>
              <a:rPr kumimoji="1" lang="zh-CN" altLang="en-US" dirty="0" smtClean="0"/>
              <a:t>第一名第二名的方法以及我们早期试过的各种方法的组合</a:t>
            </a:r>
            <a:endParaRPr kumimoji="1" lang="zh-CN" altLang="en-US" dirty="0"/>
          </a:p>
        </p:txBody>
      </p:sp>
      <p:sp>
        <p:nvSpPr>
          <p:cNvPr id="4" name="幻灯片编号占位符 3"/>
          <p:cNvSpPr>
            <a:spLocks noGrp="1"/>
          </p:cNvSpPr>
          <p:nvPr>
            <p:ph type="sldNum" sz="quarter" idx="10"/>
          </p:nvPr>
        </p:nvSpPr>
        <p:spPr/>
        <p:txBody>
          <a:bodyPr/>
          <a:lstStyle/>
          <a:p>
            <a:fld id="{995BA7A7-ED3C-DD4A-9710-8451900B86DD}" type="slidenum">
              <a:rPr kumimoji="1" lang="zh-CN" altLang="en-US" smtClean="0"/>
              <a:t>5</a:t>
            </a:fld>
            <a:endParaRPr kumimoji="1" lang="zh-CN" altLang="en-US"/>
          </a:p>
        </p:txBody>
      </p:sp>
    </p:spTree>
    <p:extLst>
      <p:ext uri="{BB962C8B-B14F-4D97-AF65-F5344CB8AC3E}">
        <p14:creationId xmlns:p14="http://schemas.microsoft.com/office/powerpoint/2010/main" val="57592138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995BA7A7-ED3C-DD4A-9710-8451900B86DD}" type="slidenum">
              <a:rPr kumimoji="1" lang="zh-CN" altLang="en-US" smtClean="0"/>
              <a:t>42</a:t>
            </a:fld>
            <a:endParaRPr kumimoji="1" lang="zh-CN" altLang="en-US"/>
          </a:p>
        </p:txBody>
      </p:sp>
    </p:spTree>
    <p:extLst>
      <p:ext uri="{BB962C8B-B14F-4D97-AF65-F5344CB8AC3E}">
        <p14:creationId xmlns:p14="http://schemas.microsoft.com/office/powerpoint/2010/main" val="199285794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u="none" kern="1200" baseline="0" dirty="0" smtClean="0">
                <a:solidFill>
                  <a:schemeClr val="tx1"/>
                </a:solidFill>
                <a:latin typeface="+mn-lt"/>
                <a:ea typeface="+mn-ea"/>
                <a:cs typeface="+mn-cs"/>
              </a:rPr>
              <a:t>比赛目的很明确，利用玉米的</a:t>
            </a:r>
            <a:r>
              <a:rPr lang="en-US" altLang="zh-CN" sz="1200" u="none" kern="1200" baseline="0" dirty="0" smtClean="0">
                <a:solidFill>
                  <a:schemeClr val="tx1"/>
                </a:solidFill>
                <a:latin typeface="+mn-lt"/>
                <a:ea typeface="+mn-ea"/>
                <a:cs typeface="+mn-cs"/>
              </a:rPr>
              <a:t>SNP</a:t>
            </a:r>
            <a:r>
              <a:rPr lang="zh-CN" altLang="en-US" sz="1200" u="none" kern="1200" baseline="0" dirty="0" smtClean="0">
                <a:solidFill>
                  <a:schemeClr val="tx1"/>
                </a:solidFill>
                <a:latin typeface="+mn-lt"/>
                <a:ea typeface="+mn-ea"/>
                <a:cs typeface="+mn-cs"/>
              </a:rPr>
              <a:t>数据预测性状，每个样本有约</a:t>
            </a:r>
            <a:r>
              <a:rPr lang="en-US" altLang="zh-CN" sz="1200" u="none" kern="1200" baseline="0" dirty="0" smtClean="0">
                <a:solidFill>
                  <a:schemeClr val="tx1"/>
                </a:solidFill>
                <a:latin typeface="+mn-lt"/>
                <a:ea typeface="+mn-ea"/>
                <a:cs typeface="+mn-cs"/>
              </a:rPr>
              <a:t>190</a:t>
            </a:r>
            <a:r>
              <a:rPr lang="zh-CN" altLang="en-US" sz="1200" u="none" kern="1200" baseline="0" dirty="0" smtClean="0">
                <a:solidFill>
                  <a:schemeClr val="tx1"/>
                </a:solidFill>
                <a:latin typeface="+mn-lt"/>
                <a:ea typeface="+mn-ea"/>
                <a:cs typeface="+mn-cs"/>
              </a:rPr>
              <a:t>万</a:t>
            </a:r>
            <a:r>
              <a:rPr lang="en-US" altLang="zh-CN" sz="1200" u="none" kern="1200" baseline="0" dirty="0" smtClean="0">
                <a:solidFill>
                  <a:schemeClr val="tx1"/>
                </a:solidFill>
                <a:latin typeface="+mn-lt"/>
                <a:ea typeface="+mn-ea"/>
                <a:cs typeface="+mn-cs"/>
              </a:rPr>
              <a:t>SNP</a:t>
            </a:r>
            <a:r>
              <a:rPr lang="zh-CN" altLang="en-US" sz="1200" u="none" kern="1200" baseline="0" dirty="0" smtClean="0">
                <a:solidFill>
                  <a:schemeClr val="tx1"/>
                </a:solidFill>
                <a:latin typeface="+mn-lt"/>
                <a:ea typeface="+mn-ea"/>
                <a:cs typeface="+mn-cs"/>
              </a:rPr>
              <a:t>来预测样本的三个性状，初赛训练集与测试集划分如图。</a:t>
            </a:r>
          </a:p>
          <a:p>
            <a:endParaRPr lang="zh-CN" altLang="en-US" sz="1200" u="none" kern="1200" baseline="0" dirty="0" smtClean="0">
              <a:solidFill>
                <a:schemeClr val="tx1"/>
              </a:solidFill>
              <a:latin typeface="+mn-lt"/>
              <a:ea typeface="+mn-ea"/>
              <a:cs typeface="+mn-cs"/>
            </a:endParaRPr>
          </a:p>
          <a:p>
            <a:r>
              <a:rPr lang="zh-CN" altLang="en-US" sz="1200" u="none" kern="1200" baseline="0" dirty="0" smtClean="0">
                <a:solidFill>
                  <a:schemeClr val="tx1"/>
                </a:solidFill>
                <a:latin typeface="+mn-lt"/>
                <a:ea typeface="+mn-ea"/>
                <a:cs typeface="+mn-cs"/>
              </a:rPr>
              <a:t>单核苷酸多态性</a:t>
            </a:r>
            <a:r>
              <a:rPr lang="en-US" altLang="zh-CN" sz="1200" u="none" kern="1200" baseline="0" dirty="0" smtClean="0">
                <a:solidFill>
                  <a:schemeClr val="tx1"/>
                </a:solidFill>
                <a:latin typeface="+mn-lt"/>
                <a:ea typeface="+mn-ea"/>
                <a:cs typeface="+mn-cs"/>
              </a:rPr>
              <a:t>(single nucleotide polymorphism</a:t>
            </a:r>
            <a:r>
              <a:rPr lang="zh-CN" altLang="en-US" sz="1200" u="none" kern="1200" baseline="0" dirty="0" smtClean="0">
                <a:solidFill>
                  <a:schemeClr val="tx1"/>
                </a:solidFill>
                <a:latin typeface="+mn-lt"/>
                <a:ea typeface="+mn-ea"/>
                <a:cs typeface="+mn-cs"/>
              </a:rPr>
              <a:t>，</a:t>
            </a:r>
            <a:r>
              <a:rPr lang="en-US" altLang="zh-CN" sz="1200" u="none" kern="1200" baseline="0" dirty="0" smtClean="0">
                <a:solidFill>
                  <a:schemeClr val="tx1"/>
                </a:solidFill>
                <a:latin typeface="+mn-lt"/>
                <a:ea typeface="+mn-ea"/>
                <a:cs typeface="+mn-cs"/>
              </a:rPr>
              <a:t>SNP),</a:t>
            </a:r>
            <a:r>
              <a:rPr lang="zh-CN" altLang="en-US" sz="1200" u="none" kern="1200" baseline="0" dirty="0" smtClean="0">
                <a:solidFill>
                  <a:schemeClr val="tx1"/>
                </a:solidFill>
                <a:latin typeface="+mn-lt"/>
                <a:ea typeface="+mn-ea"/>
                <a:cs typeface="+mn-cs"/>
              </a:rPr>
              <a:t>主要是指在基因组水平上由单个核苷酸的变异所引起的</a:t>
            </a:r>
            <a:r>
              <a:rPr lang="en-US" altLang="zh-CN" sz="1200" u="none" kern="1200" baseline="0" dirty="0" smtClean="0">
                <a:solidFill>
                  <a:schemeClr val="tx1"/>
                </a:solidFill>
                <a:latin typeface="+mn-lt"/>
                <a:ea typeface="+mn-ea"/>
                <a:cs typeface="+mn-cs"/>
              </a:rPr>
              <a:t>DNA</a:t>
            </a:r>
            <a:r>
              <a:rPr lang="zh-CN" altLang="en-US" sz="1200" u="none" kern="1200" baseline="0" dirty="0" smtClean="0">
                <a:solidFill>
                  <a:schemeClr val="tx1"/>
                </a:solidFill>
                <a:latin typeface="+mn-lt"/>
                <a:ea typeface="+mn-ea"/>
                <a:cs typeface="+mn-cs"/>
              </a:rPr>
              <a:t>序列多态性。它是人类可遗传的变异中最常见的一种。占所有已知多态性的</a:t>
            </a:r>
            <a:r>
              <a:rPr lang="en-US" altLang="zh-CN" sz="1200" u="none" kern="1200" baseline="0" dirty="0" smtClean="0">
                <a:solidFill>
                  <a:schemeClr val="tx1"/>
                </a:solidFill>
                <a:latin typeface="+mn-lt"/>
                <a:ea typeface="+mn-ea"/>
                <a:cs typeface="+mn-cs"/>
              </a:rPr>
              <a:t>90%</a:t>
            </a:r>
            <a:r>
              <a:rPr lang="zh-CN" altLang="en-US" sz="1200" u="none" kern="1200" baseline="0" dirty="0" smtClean="0">
                <a:solidFill>
                  <a:schemeClr val="tx1"/>
                </a:solidFill>
                <a:latin typeface="+mn-lt"/>
                <a:ea typeface="+mn-ea"/>
                <a:cs typeface="+mn-cs"/>
              </a:rPr>
              <a:t>以上。</a:t>
            </a:r>
            <a:r>
              <a:rPr lang="en-US" altLang="zh-CN" sz="1200" u="none" kern="1200" baseline="0" dirty="0" smtClean="0">
                <a:solidFill>
                  <a:schemeClr val="tx1"/>
                </a:solidFill>
                <a:latin typeface="+mn-lt"/>
                <a:ea typeface="+mn-ea"/>
                <a:cs typeface="+mn-cs"/>
              </a:rPr>
              <a:t>SNP</a:t>
            </a:r>
            <a:r>
              <a:rPr lang="zh-CN" altLang="en-US" sz="1200" u="none" kern="1200" baseline="0" dirty="0" smtClean="0">
                <a:solidFill>
                  <a:schemeClr val="tx1"/>
                </a:solidFill>
                <a:latin typeface="+mn-lt"/>
                <a:ea typeface="+mn-ea"/>
                <a:cs typeface="+mn-cs"/>
              </a:rPr>
              <a:t>在人类基因组中广泛存在，平均每</a:t>
            </a:r>
            <a:r>
              <a:rPr lang="en-US" altLang="zh-CN" sz="1200" u="none" kern="1200" baseline="0" dirty="0" smtClean="0">
                <a:solidFill>
                  <a:schemeClr val="tx1"/>
                </a:solidFill>
                <a:latin typeface="+mn-lt"/>
                <a:ea typeface="+mn-ea"/>
                <a:cs typeface="+mn-cs"/>
              </a:rPr>
              <a:t>500</a:t>
            </a:r>
            <a:r>
              <a:rPr lang="zh-CN" altLang="en-US" sz="1200" u="none" kern="1200" baseline="0" dirty="0" smtClean="0">
                <a:solidFill>
                  <a:schemeClr val="tx1"/>
                </a:solidFill>
                <a:latin typeface="+mn-lt"/>
                <a:ea typeface="+mn-ea"/>
                <a:cs typeface="+mn-cs"/>
              </a:rPr>
              <a:t>～</a:t>
            </a:r>
            <a:r>
              <a:rPr lang="en-US" altLang="zh-CN" sz="1200" u="none" kern="1200" baseline="0" dirty="0" smtClean="0">
                <a:solidFill>
                  <a:schemeClr val="tx1"/>
                </a:solidFill>
                <a:latin typeface="+mn-lt"/>
                <a:ea typeface="+mn-ea"/>
                <a:cs typeface="+mn-cs"/>
              </a:rPr>
              <a:t>1000</a:t>
            </a:r>
            <a:r>
              <a:rPr lang="zh-CN" altLang="en-US" sz="1200" u="none" kern="1200" baseline="0" dirty="0" smtClean="0">
                <a:solidFill>
                  <a:schemeClr val="tx1"/>
                </a:solidFill>
                <a:latin typeface="+mn-lt"/>
                <a:ea typeface="+mn-ea"/>
                <a:cs typeface="+mn-cs"/>
              </a:rPr>
              <a:t>个碱基对中就有</a:t>
            </a:r>
            <a:r>
              <a:rPr lang="en-US" altLang="zh-CN" sz="1200" u="none" kern="1200" baseline="0" dirty="0" smtClean="0">
                <a:solidFill>
                  <a:schemeClr val="tx1"/>
                </a:solidFill>
                <a:latin typeface="+mn-lt"/>
                <a:ea typeface="+mn-ea"/>
                <a:cs typeface="+mn-cs"/>
              </a:rPr>
              <a:t>1</a:t>
            </a:r>
            <a:r>
              <a:rPr lang="zh-CN" altLang="en-US" sz="1200" u="none" kern="1200" baseline="0" dirty="0" smtClean="0">
                <a:solidFill>
                  <a:schemeClr val="tx1"/>
                </a:solidFill>
                <a:latin typeface="+mn-lt"/>
                <a:ea typeface="+mn-ea"/>
                <a:cs typeface="+mn-cs"/>
              </a:rPr>
              <a:t>个，估计其总数可达</a:t>
            </a:r>
            <a:r>
              <a:rPr lang="en-US" altLang="zh-CN" sz="1200" u="none" kern="1200" baseline="0" dirty="0" smtClean="0">
                <a:solidFill>
                  <a:schemeClr val="tx1"/>
                </a:solidFill>
                <a:latin typeface="+mn-lt"/>
                <a:ea typeface="+mn-ea"/>
                <a:cs typeface="+mn-cs"/>
              </a:rPr>
              <a:t>300</a:t>
            </a:r>
            <a:r>
              <a:rPr lang="zh-CN" altLang="en-US" sz="1200" u="none" kern="1200" baseline="0" dirty="0" smtClean="0">
                <a:solidFill>
                  <a:schemeClr val="tx1"/>
                </a:solidFill>
                <a:latin typeface="+mn-lt"/>
                <a:ea typeface="+mn-ea"/>
                <a:cs typeface="+mn-cs"/>
              </a:rPr>
              <a:t>万个甚至更多。</a:t>
            </a:r>
          </a:p>
          <a:p>
            <a:r>
              <a:rPr lang="zh-CN" altLang="en-US" sz="1200" u="none" kern="1200" baseline="0" dirty="0" smtClean="0">
                <a:solidFill>
                  <a:schemeClr val="tx1"/>
                </a:solidFill>
                <a:latin typeface="+mn-lt"/>
                <a:ea typeface="+mn-ea"/>
                <a:cs typeface="+mn-cs"/>
              </a:rPr>
              <a:t>（理论上讲，</a:t>
            </a:r>
            <a:r>
              <a:rPr lang="en-US" altLang="zh-CN" sz="1200" u="none" kern="1200" baseline="0" dirty="0" smtClean="0">
                <a:solidFill>
                  <a:schemeClr val="tx1"/>
                </a:solidFill>
                <a:latin typeface="+mn-lt"/>
                <a:ea typeface="+mn-ea"/>
                <a:cs typeface="+mn-cs"/>
              </a:rPr>
              <a:t>SNP</a:t>
            </a:r>
            <a:r>
              <a:rPr lang="zh-CN" altLang="en-US" sz="1200" u="none" kern="1200" baseline="0" dirty="0" smtClean="0">
                <a:solidFill>
                  <a:schemeClr val="tx1"/>
                </a:solidFill>
                <a:latin typeface="+mn-lt"/>
                <a:ea typeface="+mn-ea"/>
                <a:cs typeface="+mn-cs"/>
              </a:rPr>
              <a:t>既可能是二等位多态性，也可能是</a:t>
            </a:r>
            <a:r>
              <a:rPr lang="en-US" altLang="zh-CN" sz="1200" u="none" kern="1200" baseline="0" dirty="0" smtClean="0">
                <a:solidFill>
                  <a:schemeClr val="tx1"/>
                </a:solidFill>
                <a:latin typeface="+mn-lt"/>
                <a:ea typeface="+mn-ea"/>
                <a:cs typeface="+mn-cs"/>
              </a:rPr>
              <a:t>3</a:t>
            </a:r>
            <a:r>
              <a:rPr lang="zh-CN" altLang="en-US" sz="1200" u="none" kern="1200" baseline="0" dirty="0" smtClean="0">
                <a:solidFill>
                  <a:schemeClr val="tx1"/>
                </a:solidFill>
                <a:latin typeface="+mn-lt"/>
                <a:ea typeface="+mn-ea"/>
                <a:cs typeface="+mn-cs"/>
              </a:rPr>
              <a:t>个或</a:t>
            </a:r>
            <a:r>
              <a:rPr lang="en-US" altLang="zh-CN" sz="1200" u="none" kern="1200" baseline="0" dirty="0" smtClean="0">
                <a:solidFill>
                  <a:schemeClr val="tx1"/>
                </a:solidFill>
                <a:latin typeface="+mn-lt"/>
                <a:ea typeface="+mn-ea"/>
                <a:cs typeface="+mn-cs"/>
              </a:rPr>
              <a:t>4</a:t>
            </a:r>
            <a:r>
              <a:rPr lang="zh-CN" altLang="en-US" sz="1200" u="none" kern="1200" baseline="0" dirty="0" smtClean="0">
                <a:solidFill>
                  <a:schemeClr val="tx1"/>
                </a:solidFill>
                <a:latin typeface="+mn-lt"/>
                <a:ea typeface="+mn-ea"/>
                <a:cs typeface="+mn-cs"/>
              </a:rPr>
              <a:t>个等位多态性，但实际上，后两者非常少见，几乎可以忽略。因此，通常所说的</a:t>
            </a:r>
            <a:r>
              <a:rPr lang="en-US" altLang="zh-CN" sz="1200" u="none" kern="1200" baseline="0" dirty="0" smtClean="0">
                <a:solidFill>
                  <a:schemeClr val="tx1"/>
                </a:solidFill>
                <a:latin typeface="+mn-lt"/>
                <a:ea typeface="+mn-ea"/>
                <a:cs typeface="+mn-cs"/>
              </a:rPr>
              <a:t>SNP</a:t>
            </a:r>
            <a:r>
              <a:rPr lang="zh-CN" altLang="en-US" sz="1200" u="none" kern="1200" baseline="0" dirty="0" smtClean="0">
                <a:solidFill>
                  <a:schemeClr val="tx1"/>
                </a:solidFill>
                <a:latin typeface="+mn-lt"/>
                <a:ea typeface="+mn-ea"/>
                <a:cs typeface="+mn-cs"/>
              </a:rPr>
              <a:t>都是二等位多态性的。这种变异可能是转换</a:t>
            </a:r>
            <a:r>
              <a:rPr lang="en-US" altLang="zh-CN" sz="1200" u="none" kern="1200" baseline="0" dirty="0" smtClean="0">
                <a:solidFill>
                  <a:schemeClr val="tx1"/>
                </a:solidFill>
                <a:latin typeface="+mn-lt"/>
                <a:ea typeface="+mn-ea"/>
                <a:cs typeface="+mn-cs"/>
              </a:rPr>
              <a:t>(C</a:t>
            </a:r>
            <a:r>
              <a:rPr lang="zh-CN" altLang="en-US" sz="1200" u="none" kern="1200" baseline="0" dirty="0" smtClean="0">
                <a:solidFill>
                  <a:schemeClr val="tx1"/>
                </a:solidFill>
                <a:latin typeface="+mn-lt"/>
                <a:ea typeface="+mn-ea"/>
                <a:cs typeface="+mn-cs"/>
              </a:rPr>
              <a:t>←→</a:t>
            </a:r>
            <a:r>
              <a:rPr lang="en-US" altLang="zh-CN" sz="1200" u="none" kern="1200" baseline="0" dirty="0" smtClean="0">
                <a:solidFill>
                  <a:schemeClr val="tx1"/>
                </a:solidFill>
                <a:latin typeface="+mn-lt"/>
                <a:ea typeface="+mn-ea"/>
                <a:cs typeface="+mn-cs"/>
              </a:rPr>
              <a:t>T</a:t>
            </a:r>
            <a:r>
              <a:rPr lang="zh-CN" altLang="en-US" sz="1200" u="none" kern="1200" baseline="0" dirty="0" smtClean="0">
                <a:solidFill>
                  <a:schemeClr val="tx1"/>
                </a:solidFill>
                <a:latin typeface="+mn-lt"/>
                <a:ea typeface="+mn-ea"/>
                <a:cs typeface="+mn-cs"/>
              </a:rPr>
              <a:t>，在其互补链上则为</a:t>
            </a:r>
            <a:r>
              <a:rPr lang="en-US" altLang="zh-CN" sz="1200" u="none" kern="1200" baseline="0" dirty="0" smtClean="0">
                <a:solidFill>
                  <a:schemeClr val="tx1"/>
                </a:solidFill>
                <a:latin typeface="+mn-lt"/>
                <a:ea typeface="+mn-ea"/>
                <a:cs typeface="+mn-cs"/>
              </a:rPr>
              <a:t>G</a:t>
            </a:r>
            <a:r>
              <a:rPr lang="zh-CN" altLang="en-US" sz="1200" u="none" kern="1200" baseline="0" dirty="0" smtClean="0">
                <a:solidFill>
                  <a:schemeClr val="tx1"/>
                </a:solidFill>
                <a:latin typeface="+mn-lt"/>
                <a:ea typeface="+mn-ea"/>
                <a:cs typeface="+mn-cs"/>
              </a:rPr>
              <a:t>←→</a:t>
            </a:r>
            <a:r>
              <a:rPr lang="en-US" altLang="zh-CN" sz="1200" u="none" kern="1200" baseline="0" dirty="0" smtClean="0">
                <a:solidFill>
                  <a:schemeClr val="tx1"/>
                </a:solidFill>
                <a:latin typeface="+mn-lt"/>
                <a:ea typeface="+mn-ea"/>
                <a:cs typeface="+mn-cs"/>
              </a:rPr>
              <a:t>A)</a:t>
            </a:r>
            <a:r>
              <a:rPr lang="zh-CN" altLang="en-US" sz="1200" u="none" kern="1200" baseline="0" dirty="0" smtClean="0">
                <a:solidFill>
                  <a:schemeClr val="tx1"/>
                </a:solidFill>
                <a:latin typeface="+mn-lt"/>
                <a:ea typeface="+mn-ea"/>
                <a:cs typeface="+mn-cs"/>
              </a:rPr>
              <a:t>，也可能是颠换</a:t>
            </a:r>
            <a:r>
              <a:rPr lang="en-US" altLang="zh-CN" sz="1200" u="none" kern="1200" baseline="0" dirty="0" smtClean="0">
                <a:solidFill>
                  <a:schemeClr val="tx1"/>
                </a:solidFill>
                <a:latin typeface="+mn-lt"/>
                <a:ea typeface="+mn-ea"/>
                <a:cs typeface="+mn-cs"/>
              </a:rPr>
              <a:t>(C</a:t>
            </a:r>
            <a:r>
              <a:rPr lang="zh-CN" altLang="en-US" sz="1200" u="none" kern="1200" baseline="0" dirty="0" smtClean="0">
                <a:solidFill>
                  <a:schemeClr val="tx1"/>
                </a:solidFill>
                <a:latin typeface="+mn-lt"/>
                <a:ea typeface="+mn-ea"/>
                <a:cs typeface="+mn-cs"/>
              </a:rPr>
              <a:t>←→</a:t>
            </a:r>
            <a:r>
              <a:rPr lang="en-US" altLang="zh-CN" sz="1200" u="none" kern="1200" baseline="0" dirty="0" smtClean="0">
                <a:solidFill>
                  <a:schemeClr val="tx1"/>
                </a:solidFill>
                <a:latin typeface="+mn-lt"/>
                <a:ea typeface="+mn-ea"/>
                <a:cs typeface="+mn-cs"/>
              </a:rPr>
              <a:t>A</a:t>
            </a:r>
            <a:r>
              <a:rPr lang="zh-CN" altLang="en-US" sz="1200" u="none" kern="1200" baseline="0" dirty="0" smtClean="0">
                <a:solidFill>
                  <a:schemeClr val="tx1"/>
                </a:solidFill>
                <a:latin typeface="+mn-lt"/>
                <a:ea typeface="+mn-ea"/>
                <a:cs typeface="+mn-cs"/>
              </a:rPr>
              <a:t>，</a:t>
            </a:r>
            <a:r>
              <a:rPr lang="en-US" altLang="zh-CN" sz="1200" u="none" kern="1200" baseline="0" dirty="0" smtClean="0">
                <a:solidFill>
                  <a:schemeClr val="tx1"/>
                </a:solidFill>
                <a:latin typeface="+mn-lt"/>
                <a:ea typeface="+mn-ea"/>
                <a:cs typeface="+mn-cs"/>
              </a:rPr>
              <a:t>G</a:t>
            </a:r>
            <a:r>
              <a:rPr lang="zh-CN" altLang="en-US" sz="1200" u="none" kern="1200" baseline="0" dirty="0" smtClean="0">
                <a:solidFill>
                  <a:schemeClr val="tx1"/>
                </a:solidFill>
                <a:latin typeface="+mn-lt"/>
                <a:ea typeface="+mn-ea"/>
                <a:cs typeface="+mn-cs"/>
              </a:rPr>
              <a:t>←→</a:t>
            </a:r>
            <a:r>
              <a:rPr lang="en-US" altLang="zh-CN" sz="1200" u="none" kern="1200" baseline="0" dirty="0" smtClean="0">
                <a:solidFill>
                  <a:schemeClr val="tx1"/>
                </a:solidFill>
                <a:latin typeface="+mn-lt"/>
                <a:ea typeface="+mn-ea"/>
                <a:cs typeface="+mn-cs"/>
              </a:rPr>
              <a:t>T</a:t>
            </a:r>
            <a:r>
              <a:rPr lang="zh-CN" altLang="en-US" sz="1200" u="none" kern="1200" baseline="0" dirty="0" smtClean="0">
                <a:solidFill>
                  <a:schemeClr val="tx1"/>
                </a:solidFill>
                <a:latin typeface="+mn-lt"/>
                <a:ea typeface="+mn-ea"/>
                <a:cs typeface="+mn-cs"/>
              </a:rPr>
              <a:t>，</a:t>
            </a:r>
            <a:r>
              <a:rPr lang="en-US" altLang="zh-CN" sz="1200" u="none" kern="1200" baseline="0" dirty="0" smtClean="0">
                <a:solidFill>
                  <a:schemeClr val="tx1"/>
                </a:solidFill>
                <a:latin typeface="+mn-lt"/>
                <a:ea typeface="+mn-ea"/>
                <a:cs typeface="+mn-cs"/>
              </a:rPr>
              <a:t>C</a:t>
            </a:r>
            <a:r>
              <a:rPr lang="zh-CN" altLang="en-US" sz="1200" u="none" kern="1200" baseline="0" dirty="0" smtClean="0">
                <a:solidFill>
                  <a:schemeClr val="tx1"/>
                </a:solidFill>
                <a:latin typeface="+mn-lt"/>
                <a:ea typeface="+mn-ea"/>
                <a:cs typeface="+mn-cs"/>
              </a:rPr>
              <a:t>←→</a:t>
            </a:r>
            <a:r>
              <a:rPr lang="en-US" altLang="zh-CN" sz="1200" u="none" kern="1200" baseline="0" dirty="0" smtClean="0">
                <a:solidFill>
                  <a:schemeClr val="tx1"/>
                </a:solidFill>
                <a:latin typeface="+mn-lt"/>
                <a:ea typeface="+mn-ea"/>
                <a:cs typeface="+mn-cs"/>
              </a:rPr>
              <a:t>G</a:t>
            </a:r>
            <a:r>
              <a:rPr lang="zh-CN" altLang="en-US" sz="1200" u="none" kern="1200" baseline="0" dirty="0" smtClean="0">
                <a:solidFill>
                  <a:schemeClr val="tx1"/>
                </a:solidFill>
                <a:latin typeface="+mn-lt"/>
                <a:ea typeface="+mn-ea"/>
                <a:cs typeface="+mn-cs"/>
              </a:rPr>
              <a:t>，</a:t>
            </a:r>
            <a:r>
              <a:rPr lang="en-US" altLang="zh-CN" sz="1200" u="none" kern="1200" baseline="0" dirty="0" smtClean="0">
                <a:solidFill>
                  <a:schemeClr val="tx1"/>
                </a:solidFill>
                <a:latin typeface="+mn-lt"/>
                <a:ea typeface="+mn-ea"/>
                <a:cs typeface="+mn-cs"/>
              </a:rPr>
              <a:t>A</a:t>
            </a:r>
            <a:r>
              <a:rPr lang="zh-CN" altLang="en-US" sz="1200" u="none" kern="1200" baseline="0" dirty="0" smtClean="0">
                <a:solidFill>
                  <a:schemeClr val="tx1"/>
                </a:solidFill>
                <a:latin typeface="+mn-lt"/>
                <a:ea typeface="+mn-ea"/>
                <a:cs typeface="+mn-cs"/>
              </a:rPr>
              <a:t>←→</a:t>
            </a:r>
            <a:r>
              <a:rPr lang="en-US" altLang="zh-CN" sz="1200" u="none" kern="1200" baseline="0" dirty="0" smtClean="0">
                <a:solidFill>
                  <a:schemeClr val="tx1"/>
                </a:solidFill>
                <a:latin typeface="+mn-lt"/>
                <a:ea typeface="+mn-ea"/>
                <a:cs typeface="+mn-cs"/>
              </a:rPr>
              <a:t>T)</a:t>
            </a:r>
            <a:r>
              <a:rPr lang="zh-CN" altLang="en-US" sz="1200" u="none" kern="1200" baseline="0" dirty="0" smtClean="0">
                <a:solidFill>
                  <a:schemeClr val="tx1"/>
                </a:solidFill>
                <a:latin typeface="+mn-lt"/>
                <a:ea typeface="+mn-ea"/>
                <a:cs typeface="+mn-cs"/>
              </a:rPr>
              <a:t>。转换的发生率总是明显高于其它几种变异，具有转换型变异的</a:t>
            </a:r>
            <a:r>
              <a:rPr lang="en-US" altLang="zh-CN" sz="1200" u="none" kern="1200" baseline="0" dirty="0" smtClean="0">
                <a:solidFill>
                  <a:schemeClr val="tx1"/>
                </a:solidFill>
                <a:latin typeface="+mn-lt"/>
                <a:ea typeface="+mn-ea"/>
                <a:cs typeface="+mn-cs"/>
              </a:rPr>
              <a:t>SNP</a:t>
            </a:r>
            <a:r>
              <a:rPr lang="zh-CN" altLang="en-US" sz="1200" u="none" kern="1200" baseline="0" dirty="0" smtClean="0">
                <a:solidFill>
                  <a:schemeClr val="tx1"/>
                </a:solidFill>
                <a:latin typeface="+mn-lt"/>
                <a:ea typeface="+mn-ea"/>
                <a:cs typeface="+mn-cs"/>
              </a:rPr>
              <a:t>约占</a:t>
            </a:r>
            <a:r>
              <a:rPr lang="en-US" altLang="zh-CN" sz="1200" u="none" kern="1200" baseline="0" dirty="0" smtClean="0">
                <a:solidFill>
                  <a:schemeClr val="tx1"/>
                </a:solidFill>
                <a:latin typeface="+mn-lt"/>
                <a:ea typeface="+mn-ea"/>
                <a:cs typeface="+mn-cs"/>
              </a:rPr>
              <a:t>2/3</a:t>
            </a:r>
            <a:r>
              <a:rPr lang="zh-CN" altLang="en-US" sz="1200" u="none" kern="1200" baseline="0" dirty="0" smtClean="0">
                <a:solidFill>
                  <a:schemeClr val="tx1"/>
                </a:solidFill>
                <a:latin typeface="+mn-lt"/>
                <a:ea typeface="+mn-ea"/>
                <a:cs typeface="+mn-cs"/>
              </a:rPr>
              <a:t>，其它几种变异的发生几率相似。</a:t>
            </a:r>
            <a:r>
              <a:rPr lang="en-US" altLang="zh-CN" sz="1200" u="none" kern="1200" baseline="0" dirty="0" smtClean="0">
                <a:solidFill>
                  <a:schemeClr val="tx1"/>
                </a:solidFill>
                <a:latin typeface="+mn-lt"/>
                <a:ea typeface="+mn-ea"/>
                <a:cs typeface="+mn-cs"/>
              </a:rPr>
              <a:t>Wang</a:t>
            </a:r>
            <a:r>
              <a:rPr lang="zh-CN" altLang="en-US" sz="1200" u="none" kern="1200" baseline="0" dirty="0" smtClean="0">
                <a:solidFill>
                  <a:schemeClr val="tx1"/>
                </a:solidFill>
                <a:latin typeface="+mn-lt"/>
                <a:ea typeface="+mn-ea"/>
                <a:cs typeface="+mn-cs"/>
              </a:rPr>
              <a:t>等的研究也证明了这一点。转换的几率之所以高，可能是因为</a:t>
            </a:r>
            <a:r>
              <a:rPr lang="en-US" altLang="zh-CN" sz="1200" u="none" kern="1200" baseline="0" dirty="0" err="1" smtClean="0">
                <a:solidFill>
                  <a:schemeClr val="tx1"/>
                </a:solidFill>
                <a:latin typeface="+mn-lt"/>
                <a:ea typeface="+mn-ea"/>
                <a:cs typeface="+mn-cs"/>
              </a:rPr>
              <a:t>CpG</a:t>
            </a:r>
            <a:r>
              <a:rPr lang="zh-CN" altLang="en-US" sz="1200" u="none" kern="1200" baseline="0" dirty="0" smtClean="0">
                <a:solidFill>
                  <a:schemeClr val="tx1"/>
                </a:solidFill>
                <a:latin typeface="+mn-lt"/>
                <a:ea typeface="+mn-ea"/>
                <a:cs typeface="+mn-cs"/>
              </a:rPr>
              <a:t>二核苷酸上的胞嘧啶残基是人类基因组中最易发生突变的位点，其中大多数是甲基化的，可自发地脱去氨基而形成胸腺嘧啶。）</a:t>
            </a:r>
            <a:endParaRPr kumimoji="1" lang="zh-CN" altLang="en-US" dirty="0"/>
          </a:p>
        </p:txBody>
      </p:sp>
      <p:sp>
        <p:nvSpPr>
          <p:cNvPr id="4" name="幻灯片编号占位符 3"/>
          <p:cNvSpPr>
            <a:spLocks noGrp="1"/>
          </p:cNvSpPr>
          <p:nvPr>
            <p:ph type="sldNum" sz="quarter" idx="10"/>
          </p:nvPr>
        </p:nvSpPr>
        <p:spPr/>
        <p:txBody>
          <a:bodyPr/>
          <a:lstStyle/>
          <a:p>
            <a:fld id="{995BA7A7-ED3C-DD4A-9710-8451900B86DD}" type="slidenum">
              <a:rPr kumimoji="1" lang="zh-CN" altLang="en-US" smtClean="0"/>
              <a:t>44</a:t>
            </a:fld>
            <a:endParaRPr kumimoji="1" lang="zh-CN" altLang="en-US"/>
          </a:p>
        </p:txBody>
      </p:sp>
    </p:spTree>
    <p:extLst>
      <p:ext uri="{BB962C8B-B14F-4D97-AF65-F5344CB8AC3E}">
        <p14:creationId xmlns:p14="http://schemas.microsoft.com/office/powerpoint/2010/main" val="70447882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u="none" kern="1200" baseline="0" dirty="0" smtClean="0">
                <a:solidFill>
                  <a:schemeClr val="tx1"/>
                </a:solidFill>
                <a:latin typeface="+mn-lt"/>
                <a:ea typeface="+mn-ea"/>
                <a:cs typeface="+mn-cs"/>
              </a:rPr>
              <a:t>SNP</a:t>
            </a:r>
            <a:r>
              <a:rPr lang="zh-CN" altLang="en-US" sz="1200" u="none" kern="1200" baseline="0" dirty="0" smtClean="0">
                <a:solidFill>
                  <a:schemeClr val="tx1"/>
                </a:solidFill>
                <a:latin typeface="+mn-lt"/>
                <a:ea typeface="+mn-ea"/>
                <a:cs typeface="+mn-cs"/>
              </a:rPr>
              <a:t>和性状的示例如下，用</a:t>
            </a:r>
            <a:r>
              <a:rPr lang="en-US" altLang="zh-CN" sz="1200" u="none" kern="1200" baseline="0" dirty="0" smtClean="0">
                <a:solidFill>
                  <a:schemeClr val="tx1"/>
                </a:solidFill>
                <a:latin typeface="+mn-lt"/>
                <a:ea typeface="+mn-ea"/>
                <a:cs typeface="+mn-cs"/>
              </a:rPr>
              <a:t>SNP</a:t>
            </a:r>
            <a:r>
              <a:rPr lang="zh-CN" altLang="en-US" sz="1200" u="none" kern="1200" baseline="0" dirty="0" smtClean="0">
                <a:solidFill>
                  <a:schemeClr val="tx1"/>
                </a:solidFill>
                <a:latin typeface="+mn-lt"/>
                <a:ea typeface="+mn-ea"/>
                <a:cs typeface="+mn-cs"/>
              </a:rPr>
              <a:t>预测性状后，使用皮尔逊相关系数作为评价指标</a:t>
            </a:r>
            <a:endParaRPr kumimoji="1" lang="zh-CN" altLang="en-US" dirty="0"/>
          </a:p>
        </p:txBody>
      </p:sp>
      <p:sp>
        <p:nvSpPr>
          <p:cNvPr id="4" name="幻灯片编号占位符 3"/>
          <p:cNvSpPr>
            <a:spLocks noGrp="1"/>
          </p:cNvSpPr>
          <p:nvPr>
            <p:ph type="sldNum" sz="quarter" idx="10"/>
          </p:nvPr>
        </p:nvSpPr>
        <p:spPr/>
        <p:txBody>
          <a:bodyPr/>
          <a:lstStyle/>
          <a:p>
            <a:fld id="{995BA7A7-ED3C-DD4A-9710-8451900B86DD}" type="slidenum">
              <a:rPr kumimoji="1" lang="zh-CN" altLang="en-US" smtClean="0"/>
              <a:t>45</a:t>
            </a:fld>
            <a:endParaRPr kumimoji="1" lang="zh-CN" altLang="en-US"/>
          </a:p>
        </p:txBody>
      </p:sp>
    </p:spTree>
    <p:extLst>
      <p:ext uri="{BB962C8B-B14F-4D97-AF65-F5344CB8AC3E}">
        <p14:creationId xmlns:p14="http://schemas.microsoft.com/office/powerpoint/2010/main" val="150645831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smtClean="0">
                <a:solidFill>
                  <a:schemeClr val="tx1"/>
                </a:solidFill>
                <a:latin typeface="+mn-lt"/>
                <a:ea typeface="+mn-ea"/>
                <a:cs typeface="+mn-cs"/>
              </a:rPr>
              <a:t>这都是可以直接使用的常规机器学习方法，就不细讲太多了，不是我们工作的重点，只是为了证明我们前面的结论才说一下。</a:t>
            </a:r>
          </a:p>
          <a:p>
            <a:r>
              <a:rPr lang="zh-CN" altLang="en-US" sz="1200" kern="1200" dirty="0" smtClean="0">
                <a:solidFill>
                  <a:schemeClr val="tx1"/>
                </a:solidFill>
                <a:latin typeface="+mn-lt"/>
                <a:ea typeface="+mn-ea"/>
                <a:cs typeface="+mn-cs"/>
              </a:rPr>
              <a:t>两位数分别代表是否存在这个等位基因，顺序不影响，其实第一名的很多加性显性效应这些，我们查了一下就是编码规则的区别，至于</a:t>
            </a:r>
            <a:r>
              <a:rPr lang="en-US" altLang="zh-CN" sz="1200" kern="1200" dirty="0" smtClean="0">
                <a:solidFill>
                  <a:schemeClr val="tx1"/>
                </a:solidFill>
                <a:latin typeface="+mn-lt"/>
                <a:ea typeface="+mn-ea"/>
                <a:cs typeface="+mn-cs"/>
              </a:rPr>
              <a:t>MAF</a:t>
            </a:r>
            <a:r>
              <a:rPr lang="zh-CN" altLang="en-US" sz="1200" kern="1200" dirty="0" smtClean="0">
                <a:solidFill>
                  <a:schemeClr val="tx1"/>
                </a:solidFill>
                <a:latin typeface="+mn-lt"/>
                <a:ea typeface="+mn-ea"/>
                <a:cs typeface="+mn-cs"/>
              </a:rPr>
              <a:t>这种指标就是</a:t>
            </a:r>
            <a:r>
              <a:rPr lang="en-US" altLang="zh-CN" sz="1200" kern="1200" dirty="0" smtClean="0">
                <a:solidFill>
                  <a:schemeClr val="tx1"/>
                </a:solidFill>
                <a:latin typeface="+mn-lt"/>
                <a:ea typeface="+mn-ea"/>
                <a:cs typeface="+mn-cs"/>
              </a:rPr>
              <a:t>frequency</a:t>
            </a:r>
            <a:r>
              <a:rPr lang="zh-CN" altLang="en-US" sz="1200" kern="1200" dirty="0" smtClean="0">
                <a:solidFill>
                  <a:schemeClr val="tx1"/>
                </a:solidFill>
                <a:latin typeface="+mn-lt"/>
                <a:ea typeface="+mn-ea"/>
                <a:cs typeface="+mn-cs"/>
              </a:rPr>
              <a:t>这种，用</a:t>
            </a:r>
            <a:r>
              <a:rPr lang="en-US" altLang="zh-CN" sz="1200" kern="1200" dirty="0" smtClean="0">
                <a:solidFill>
                  <a:schemeClr val="tx1"/>
                </a:solidFill>
                <a:latin typeface="+mn-lt"/>
                <a:ea typeface="+mn-ea"/>
                <a:cs typeface="+mn-cs"/>
              </a:rPr>
              <a:t>feature</a:t>
            </a:r>
            <a:r>
              <a:rPr lang="zh-CN" altLang="en-US" sz="1200" kern="1200" dirty="0" smtClean="0">
                <a:solidFill>
                  <a:schemeClr val="tx1"/>
                </a:solidFill>
                <a:latin typeface="+mn-lt"/>
                <a:ea typeface="+mn-ea"/>
                <a:cs typeface="+mn-cs"/>
              </a:rPr>
              <a:t> </a:t>
            </a:r>
            <a:r>
              <a:rPr lang="en-US" altLang="zh-CN" sz="1200" kern="1200" dirty="0" smtClean="0">
                <a:solidFill>
                  <a:schemeClr val="tx1"/>
                </a:solidFill>
                <a:latin typeface="+mn-lt"/>
                <a:ea typeface="+mn-ea"/>
                <a:cs typeface="+mn-cs"/>
              </a:rPr>
              <a:t>selection</a:t>
            </a:r>
            <a:r>
              <a:rPr lang="zh-CN" altLang="en-US" sz="1200" kern="1200" dirty="0" smtClean="0">
                <a:solidFill>
                  <a:schemeClr val="tx1"/>
                </a:solidFill>
                <a:latin typeface="+mn-lt"/>
                <a:ea typeface="+mn-ea"/>
                <a:cs typeface="+mn-cs"/>
              </a:rPr>
              <a:t>方法可以直接做。</a:t>
            </a:r>
          </a:p>
          <a:p>
            <a:r>
              <a:rPr kumimoji="1" lang="zh-CN" altLang="en-US" dirty="0" smtClean="0"/>
              <a:t>高斯过程回归指一组变量符合高斯分布就可以叫做高斯过程，是贝叶斯线性回归中变量经过核函数映射到高维的方法。</a:t>
            </a:r>
          </a:p>
          <a:p>
            <a:r>
              <a:rPr kumimoji="1" lang="zh-CN" altLang="en-US" dirty="0" smtClean="0"/>
              <a:t>接下来用一些图给大家比较清楚地看一下测试结果</a:t>
            </a:r>
            <a:endParaRPr kumimoji="1" lang="zh-CN" altLang="en-US" dirty="0"/>
          </a:p>
        </p:txBody>
      </p:sp>
      <p:sp>
        <p:nvSpPr>
          <p:cNvPr id="4" name="幻灯片编号占位符 3"/>
          <p:cNvSpPr>
            <a:spLocks noGrp="1"/>
          </p:cNvSpPr>
          <p:nvPr>
            <p:ph type="sldNum" sz="quarter" idx="10"/>
          </p:nvPr>
        </p:nvSpPr>
        <p:spPr/>
        <p:txBody>
          <a:bodyPr/>
          <a:lstStyle/>
          <a:p>
            <a:fld id="{995BA7A7-ED3C-DD4A-9710-8451900B86DD}" type="slidenum">
              <a:rPr kumimoji="1" lang="zh-CN" altLang="en-US" smtClean="0"/>
              <a:t>46</a:t>
            </a:fld>
            <a:endParaRPr kumimoji="1" lang="zh-CN" altLang="en-US"/>
          </a:p>
        </p:txBody>
      </p:sp>
    </p:spTree>
    <p:extLst>
      <p:ext uri="{BB962C8B-B14F-4D97-AF65-F5344CB8AC3E}">
        <p14:creationId xmlns:p14="http://schemas.microsoft.com/office/powerpoint/2010/main" val="24224828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残差模型的预期是通过消除亲本影响后，即获得残差，然后再用</a:t>
            </a:r>
            <a:r>
              <a:rPr kumimoji="1" lang="en-US" altLang="zh-CN" dirty="0" smtClean="0"/>
              <a:t>feature</a:t>
            </a:r>
            <a:r>
              <a:rPr kumimoji="1" lang="zh-CN" altLang="en-US" dirty="0" smtClean="0"/>
              <a:t>把残差部分也能预测好，最终把它们拼在一起的方法。</a:t>
            </a:r>
          </a:p>
          <a:p>
            <a:r>
              <a:rPr lang="en-US" altLang="zh-CN" sz="1200" b="0" i="0" u="none" strike="noStrike" kern="1200" baseline="0" dirty="0" smtClean="0">
                <a:solidFill>
                  <a:schemeClr val="tx1"/>
                </a:solidFill>
                <a:latin typeface="+mn-lt"/>
                <a:ea typeface="+mn-ea"/>
                <a:cs typeface="+mn-cs"/>
              </a:rPr>
              <a:t>LMM </a:t>
            </a:r>
            <a:r>
              <a:rPr lang="zh-CN" altLang="en-US" sz="1200" b="0" i="0" u="none" strike="noStrike" kern="1200" baseline="0" dirty="0" smtClean="0">
                <a:solidFill>
                  <a:schemeClr val="tx1"/>
                </a:solidFill>
                <a:latin typeface="+mn-lt"/>
                <a:ea typeface="+mn-ea"/>
                <a:cs typeface="+mn-cs"/>
              </a:rPr>
              <a:t>模型跟我们之前尝试建⽴的残差模型有相似性，我们⽐较了我们</a:t>
            </a:r>
          </a:p>
          <a:p>
            <a:r>
              <a:rPr lang="zh-CN" altLang="en-US" sz="1200" b="0" i="0" u="none" strike="noStrike" kern="1200" baseline="0" dirty="0" smtClean="0">
                <a:solidFill>
                  <a:schemeClr val="tx1"/>
                </a:solidFill>
                <a:latin typeface="+mn-lt"/>
                <a:ea typeface="+mn-ea"/>
                <a:cs typeface="+mn-cs"/>
              </a:rPr>
              <a:t>之前设计的残差模型与</a:t>
            </a:r>
            <a:r>
              <a:rPr lang="en-US" altLang="zh-CN" sz="1200" b="0" i="0" u="none" strike="noStrike" kern="1200" baseline="0" dirty="0" smtClean="0">
                <a:solidFill>
                  <a:schemeClr val="tx1"/>
                </a:solidFill>
                <a:latin typeface="+mn-lt"/>
                <a:ea typeface="+mn-ea"/>
                <a:cs typeface="+mn-cs"/>
              </a:rPr>
              <a:t>LMM </a:t>
            </a:r>
            <a:r>
              <a:rPr lang="zh-CN" altLang="en-US" sz="1200" b="0" i="0" u="none" strike="noStrike" kern="1200" baseline="0" dirty="0" smtClean="0">
                <a:solidFill>
                  <a:schemeClr val="tx1"/>
                </a:solidFill>
                <a:latin typeface="+mn-lt"/>
                <a:ea typeface="+mn-ea"/>
                <a:cs typeface="+mn-cs"/>
              </a:rPr>
              <a:t>模型，找到了两者最⼤的不同点，正是这点差</a:t>
            </a:r>
          </a:p>
          <a:p>
            <a:r>
              <a:rPr lang="zh-CN" altLang="en-US" sz="1200" b="0" i="0" u="none" strike="noStrike" kern="1200" baseline="0" dirty="0" smtClean="0">
                <a:solidFill>
                  <a:schemeClr val="tx1"/>
                </a:solidFill>
                <a:latin typeface="+mn-lt"/>
                <a:ea typeface="+mn-ea"/>
                <a:cs typeface="+mn-cs"/>
              </a:rPr>
              <a:t>别造成了结果的区别。</a:t>
            </a:r>
          </a:p>
          <a:p>
            <a:r>
              <a:rPr lang="en-US" altLang="zh-CN" sz="1200" b="0" i="0" u="none" strike="noStrike" kern="1200" baseline="0" dirty="0" smtClean="0">
                <a:solidFill>
                  <a:schemeClr val="tx1"/>
                </a:solidFill>
                <a:latin typeface="+mn-lt"/>
                <a:ea typeface="+mn-ea"/>
                <a:cs typeface="+mn-cs"/>
              </a:rPr>
              <a:t>G</a:t>
            </a:r>
            <a:r>
              <a:rPr lang="zh-CN" altLang="en-US" sz="1200" b="0" i="0" u="none" strike="noStrike" kern="1200" baseline="0" dirty="0" smtClean="0">
                <a:solidFill>
                  <a:schemeClr val="tx1"/>
                </a:solidFill>
                <a:latin typeface="+mn-lt"/>
                <a:ea typeface="+mn-ea"/>
                <a:cs typeface="+mn-cs"/>
              </a:rPr>
              <a:t>是随便取的</a:t>
            </a:r>
            <a:r>
              <a:rPr lang="en-US" altLang="zh-CN" sz="1200" b="0" i="0" u="none" strike="noStrike" kern="1200" baseline="0" dirty="0" smtClean="0">
                <a:solidFill>
                  <a:schemeClr val="tx1"/>
                </a:solidFill>
                <a:latin typeface="+mn-lt"/>
                <a:ea typeface="+mn-ea"/>
                <a:cs typeface="+mn-cs"/>
              </a:rPr>
              <a:t>SNPs</a:t>
            </a:r>
            <a:r>
              <a:rPr lang="zh-CN" altLang="en-US" sz="1200" b="0" i="0" u="none" strike="noStrike" kern="1200" baseline="0" dirty="0" smtClean="0">
                <a:solidFill>
                  <a:schemeClr val="tx1"/>
                </a:solidFill>
                <a:latin typeface="+mn-lt"/>
                <a:ea typeface="+mn-ea"/>
                <a:cs typeface="+mn-cs"/>
              </a:rPr>
              <a:t>，</a:t>
            </a:r>
            <a:r>
              <a:rPr lang="en-US" altLang="zh-CN" sz="1200" b="0" i="0" u="none" strike="noStrike" kern="1200" baseline="0" dirty="0" smtClean="0">
                <a:solidFill>
                  <a:schemeClr val="tx1"/>
                </a:solidFill>
                <a:latin typeface="+mn-lt"/>
                <a:ea typeface="+mn-ea"/>
                <a:cs typeface="+mn-cs"/>
              </a:rPr>
              <a:t>X</a:t>
            </a:r>
            <a:r>
              <a:rPr lang="zh-CN" altLang="en-US" sz="1200" b="0" i="0" u="none" strike="noStrike" kern="1200" baseline="0" dirty="0" smtClean="0">
                <a:solidFill>
                  <a:schemeClr val="tx1"/>
                </a:solidFill>
                <a:latin typeface="+mn-lt"/>
                <a:ea typeface="+mn-ea"/>
                <a:cs typeface="+mn-cs"/>
              </a:rPr>
              <a:t>是特征选择挑出来的</a:t>
            </a:r>
          </a:p>
          <a:p>
            <a:endParaRPr kumimoji="1" lang="zh-CN" altLang="en-US" dirty="0"/>
          </a:p>
        </p:txBody>
      </p:sp>
      <p:sp>
        <p:nvSpPr>
          <p:cNvPr id="4" name="幻灯片编号占位符 3"/>
          <p:cNvSpPr>
            <a:spLocks noGrp="1"/>
          </p:cNvSpPr>
          <p:nvPr>
            <p:ph type="sldNum" sz="quarter" idx="10"/>
          </p:nvPr>
        </p:nvSpPr>
        <p:spPr/>
        <p:txBody>
          <a:bodyPr/>
          <a:lstStyle/>
          <a:p>
            <a:fld id="{995BA7A7-ED3C-DD4A-9710-8451900B86DD}" type="slidenum">
              <a:rPr kumimoji="1" lang="zh-CN" altLang="en-US" smtClean="0"/>
              <a:t>47</a:t>
            </a:fld>
            <a:endParaRPr kumimoji="1" lang="zh-CN" altLang="en-US"/>
          </a:p>
        </p:txBody>
      </p:sp>
    </p:spTree>
    <p:extLst>
      <p:ext uri="{BB962C8B-B14F-4D97-AF65-F5344CB8AC3E}">
        <p14:creationId xmlns:p14="http://schemas.microsoft.com/office/powerpoint/2010/main" val="167133295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baseline="0" dirty="0" smtClean="0">
                <a:solidFill>
                  <a:schemeClr val="tx1"/>
                </a:solidFill>
                <a:latin typeface="+mn-lt"/>
                <a:ea typeface="+mn-ea"/>
                <a:cs typeface="+mn-cs"/>
              </a:rPr>
              <a:t>Fast-LMM </a:t>
            </a:r>
            <a:r>
              <a:rPr lang="zh-CN" altLang="en-US" sz="1200" b="0" i="0" u="none" strike="noStrike" kern="1200" baseline="0" dirty="0" smtClean="0">
                <a:solidFill>
                  <a:schemeClr val="tx1"/>
                </a:solidFill>
                <a:latin typeface="+mn-lt"/>
                <a:ea typeface="+mn-ea"/>
                <a:cs typeface="+mn-cs"/>
              </a:rPr>
              <a:t>模型其实可以看做是某种线性回归与⾼斯过程的混合。我们分析</a:t>
            </a:r>
            <a:r>
              <a:rPr lang="en-US" altLang="zh-CN" sz="1200" b="0" i="0" u="none" strike="noStrike" kern="1200" baseline="0" dirty="0" smtClean="0">
                <a:solidFill>
                  <a:schemeClr val="tx1"/>
                </a:solidFill>
                <a:latin typeface="+mn-lt"/>
                <a:ea typeface="+mn-ea"/>
                <a:cs typeface="+mn-cs"/>
              </a:rPr>
              <a:t>, </a:t>
            </a:r>
            <a:r>
              <a:rPr lang="zh-CN" altLang="en-US" sz="1200" b="0" i="0" u="none" strike="noStrike" kern="1200" baseline="0" dirty="0" smtClean="0">
                <a:solidFill>
                  <a:schemeClr val="tx1"/>
                </a:solidFill>
                <a:latin typeface="+mn-lt"/>
                <a:ea typeface="+mn-ea"/>
                <a:cs typeface="+mn-cs"/>
              </a:rPr>
              <a:t>之前单纯的利⽤线性回归的残差模型可能的问题在于，线性回归要求</a:t>
            </a:r>
          </a:p>
          <a:p>
            <a:r>
              <a:rPr lang="zh-CN" altLang="en-US" sz="1200" b="0" i="0" u="none" strike="noStrike" kern="1200" baseline="0" dirty="0" smtClean="0">
                <a:solidFill>
                  <a:schemeClr val="tx1"/>
                </a:solidFill>
                <a:latin typeface="+mn-lt"/>
                <a:ea typeface="+mn-ea"/>
                <a:cs typeface="+mn-cs"/>
              </a:rPr>
              <a:t>的假设为</a:t>
            </a:r>
            <a:r>
              <a:rPr lang="en-US" altLang="zh-CN" sz="1200" b="0" i="0" u="none" strike="noStrike" kern="1200" baseline="0" dirty="0" smtClean="0">
                <a:solidFill>
                  <a:schemeClr val="tx1"/>
                </a:solidFill>
                <a:latin typeface="+mn-lt"/>
                <a:ea typeface="+mn-ea"/>
                <a:cs typeface="+mn-cs"/>
              </a:rPr>
              <a:t>:y’ </a:t>
            </a:r>
            <a:r>
              <a:rPr lang="zh-CN" altLang="en-US" sz="1200" b="0" i="0" u="none" strike="noStrike" kern="1200" baseline="0" dirty="0" smtClean="0">
                <a:solidFill>
                  <a:schemeClr val="tx1"/>
                </a:solidFill>
                <a:latin typeface="+mn-lt"/>
                <a:ea typeface="+mn-ea"/>
                <a:cs typeface="+mn-cs"/>
              </a:rPr>
              <a:t>之间“⽆关”，也即回归的残差独⽴，⽽事实上残差并不独⽴，因为来⾃同⼀亲本的残差显然是相关的，我们的样本本来就是显著相关的。</a:t>
            </a:r>
          </a:p>
          <a:p>
            <a:r>
              <a:rPr lang="zh-CN" altLang="en-US" sz="1200" b="0" i="0" u="none" strike="noStrike" kern="1200" baseline="0" dirty="0" smtClean="0">
                <a:solidFill>
                  <a:schemeClr val="tx1"/>
                </a:solidFill>
                <a:latin typeface="+mn-lt"/>
                <a:ea typeface="+mn-ea"/>
                <a:cs typeface="+mn-cs"/>
              </a:rPr>
              <a:t>⽽</a:t>
            </a:r>
            <a:r>
              <a:rPr lang="en-US" altLang="zh-CN" sz="1200" b="0" i="0" u="none" strike="noStrike" kern="1200" baseline="0" dirty="0" err="1" smtClean="0">
                <a:solidFill>
                  <a:schemeClr val="tx1"/>
                </a:solidFill>
                <a:latin typeface="+mn-lt"/>
                <a:ea typeface="+mn-ea"/>
                <a:cs typeface="+mn-cs"/>
              </a:rPr>
              <a:t>FaST</a:t>
            </a:r>
            <a:r>
              <a:rPr lang="en-US" altLang="zh-CN" sz="1200" b="0" i="0" u="none" strike="noStrike" kern="1200" baseline="0" dirty="0" smtClean="0">
                <a:solidFill>
                  <a:schemeClr val="tx1"/>
                </a:solidFill>
                <a:latin typeface="+mn-lt"/>
                <a:ea typeface="+mn-ea"/>
                <a:cs typeface="+mn-cs"/>
              </a:rPr>
              <a:t>-LMM </a:t>
            </a:r>
            <a:r>
              <a:rPr lang="zh-CN" altLang="en-US" sz="1200" b="0" i="0" u="none" strike="noStrike" kern="1200" baseline="0" dirty="0" smtClean="0">
                <a:solidFill>
                  <a:schemeClr val="tx1"/>
                </a:solidFill>
                <a:latin typeface="+mn-lt"/>
                <a:ea typeface="+mn-ea"/>
                <a:cs typeface="+mn-cs"/>
              </a:rPr>
              <a:t>通过加上了⼀个</a:t>
            </a:r>
            <a:r>
              <a:rPr lang="en-US" altLang="zh-CN" sz="1200" b="0" i="0" u="none" strike="noStrike" kern="1200" baseline="0" dirty="0" smtClean="0">
                <a:solidFill>
                  <a:schemeClr val="tx1"/>
                </a:solidFill>
                <a:latin typeface="+mn-lt"/>
                <a:ea typeface="+mn-ea"/>
                <a:cs typeface="+mn-cs"/>
              </a:rPr>
              <a:t>K </a:t>
            </a:r>
            <a:r>
              <a:rPr lang="zh-CN" altLang="en-US" sz="1200" b="0" i="0" u="none" strike="noStrike" kern="1200" baseline="0" dirty="0" smtClean="0">
                <a:solidFill>
                  <a:schemeClr val="tx1"/>
                </a:solidFill>
                <a:latin typeface="+mn-lt"/>
                <a:ea typeface="+mn-ea"/>
                <a:cs typeface="+mn-cs"/>
              </a:rPr>
              <a:t>项</a:t>
            </a:r>
            <a:r>
              <a:rPr lang="en-US" altLang="zh-CN" sz="1200" b="0" i="0" u="none" strike="noStrike" kern="1200" baseline="0" dirty="0" smtClean="0">
                <a:solidFill>
                  <a:schemeClr val="tx1"/>
                </a:solidFill>
                <a:latin typeface="+mn-lt"/>
                <a:ea typeface="+mn-ea"/>
                <a:cs typeface="+mn-cs"/>
              </a:rPr>
              <a:t>(</a:t>
            </a:r>
            <a:r>
              <a:rPr lang="en-US" altLang="zh-CN" sz="1200" b="0" i="0" u="none" strike="noStrike" kern="1200" baseline="0" dirty="0" err="1" smtClean="0">
                <a:solidFill>
                  <a:schemeClr val="tx1"/>
                </a:solidFill>
                <a:latin typeface="+mn-lt"/>
                <a:ea typeface="+mn-ea"/>
                <a:cs typeface="+mn-cs"/>
              </a:rPr>
              <a:t>GSM:genetic</a:t>
            </a:r>
            <a:r>
              <a:rPr lang="en-US" altLang="zh-CN" sz="1200" b="0" i="0" u="none" strike="noStrike" kern="1200" baseline="0" dirty="0" smtClean="0">
                <a:solidFill>
                  <a:schemeClr val="tx1"/>
                </a:solidFill>
                <a:latin typeface="+mn-lt"/>
                <a:ea typeface="+mn-ea"/>
                <a:cs typeface="+mn-cs"/>
              </a:rPr>
              <a:t> similarity matrix) </a:t>
            </a:r>
            <a:r>
              <a:rPr lang="zh-CN" altLang="en-US" sz="1200" b="0" i="0" u="none" strike="noStrike" kern="1200" baseline="0" dirty="0" smtClean="0">
                <a:solidFill>
                  <a:schemeClr val="tx1"/>
                </a:solidFill>
                <a:latin typeface="+mn-lt"/>
                <a:ea typeface="+mn-ea"/>
                <a:cs typeface="+mn-cs"/>
              </a:rPr>
              <a:t>⽤来衡量</a:t>
            </a:r>
            <a:r>
              <a:rPr lang="en-US" altLang="zh-CN" sz="1200" b="0" i="0" u="none" strike="noStrike" kern="1200" baseline="0" dirty="0" smtClean="0">
                <a:solidFill>
                  <a:schemeClr val="tx1"/>
                </a:solidFill>
                <a:latin typeface="+mn-lt"/>
                <a:ea typeface="+mn-ea"/>
                <a:cs typeface="+mn-cs"/>
              </a:rPr>
              <a:t>y </a:t>
            </a:r>
            <a:r>
              <a:rPr lang="zh-CN" altLang="en-US" sz="1200" b="0" i="0" u="none" strike="noStrike" kern="1200" baseline="0" dirty="0" smtClean="0">
                <a:solidFill>
                  <a:schemeClr val="tx1"/>
                </a:solidFill>
                <a:latin typeface="+mn-lt"/>
                <a:ea typeface="+mn-ea"/>
                <a:cs typeface="+mn-cs"/>
              </a:rPr>
              <a:t>的相关性，</a:t>
            </a:r>
            <a:r>
              <a:rPr lang="en-US" altLang="zh-CN" sz="1200" b="0" i="0" u="none" strike="noStrike" kern="1200" baseline="0" dirty="0" smtClean="0">
                <a:solidFill>
                  <a:schemeClr val="tx1"/>
                </a:solidFill>
                <a:latin typeface="+mn-lt"/>
                <a:ea typeface="+mn-ea"/>
                <a:cs typeface="+mn-cs"/>
              </a:rPr>
              <a:t>K </a:t>
            </a:r>
            <a:r>
              <a:rPr lang="zh-CN" altLang="en-US" sz="1200" b="0" i="0" u="none" strike="noStrike" kern="1200" baseline="0" dirty="0" smtClean="0">
                <a:solidFill>
                  <a:schemeClr val="tx1"/>
                </a:solidFill>
                <a:latin typeface="+mn-lt"/>
                <a:ea typeface="+mn-ea"/>
                <a:cs typeface="+mn-cs"/>
              </a:rPr>
              <a:t>矩阵的数值的绝对值反应其相关性强弱</a:t>
            </a:r>
            <a:endParaRPr kumimoji="1" lang="zh-CN" altLang="en-US" sz="1200" b="0" i="0" u="none" strike="noStrike" kern="1200" baseline="0" dirty="0" smtClean="0">
              <a:solidFill>
                <a:schemeClr val="tx1"/>
              </a:solidFill>
              <a:latin typeface="+mn-lt"/>
              <a:ea typeface="+mn-ea"/>
              <a:cs typeface="+mn-cs"/>
            </a:endParaRPr>
          </a:p>
          <a:p>
            <a:r>
              <a:rPr lang="zh-CN" altLang="en-US" sz="1200" b="0" i="0" u="none" strike="noStrike" kern="1200" baseline="0" dirty="0" smtClean="0">
                <a:solidFill>
                  <a:schemeClr val="tx1"/>
                </a:solidFill>
                <a:latin typeface="+mn-lt"/>
                <a:ea typeface="+mn-ea"/>
                <a:cs typeface="+mn-cs"/>
              </a:rPr>
              <a:t>计算</a:t>
            </a:r>
            <a:r>
              <a:rPr lang="en-US" altLang="zh-CN" sz="1200" b="0" i="0" u="none" strike="noStrike" kern="1200" baseline="0" dirty="0" smtClean="0">
                <a:solidFill>
                  <a:schemeClr val="tx1"/>
                </a:solidFill>
                <a:latin typeface="+mn-lt"/>
                <a:ea typeface="+mn-ea"/>
                <a:cs typeface="+mn-cs"/>
              </a:rPr>
              <a:t>K = GGT </a:t>
            </a:r>
            <a:r>
              <a:rPr lang="zh-CN" altLang="en-US" sz="1200" b="0" i="0" u="none" strike="noStrike" kern="1200" baseline="0" dirty="0" smtClean="0">
                <a:solidFill>
                  <a:schemeClr val="tx1"/>
                </a:solidFill>
                <a:latin typeface="+mn-lt"/>
                <a:ea typeface="+mn-ea"/>
                <a:cs typeface="+mn-cs"/>
              </a:rPr>
              <a:t>，其中</a:t>
            </a:r>
            <a:r>
              <a:rPr lang="en-US" altLang="zh-CN" sz="1200" b="0" i="0" u="none" strike="noStrike" kern="1200" baseline="0" dirty="0" smtClean="0">
                <a:solidFill>
                  <a:schemeClr val="tx1"/>
                </a:solidFill>
                <a:latin typeface="+mn-lt"/>
                <a:ea typeface="+mn-ea"/>
                <a:cs typeface="+mn-cs"/>
              </a:rPr>
              <a:t>G </a:t>
            </a:r>
            <a:r>
              <a:rPr lang="zh-CN" altLang="en-US" sz="1200" b="0" i="0" u="none" strike="noStrike" kern="1200" baseline="0" dirty="0" smtClean="0">
                <a:solidFill>
                  <a:schemeClr val="tx1"/>
                </a:solidFill>
                <a:latin typeface="+mn-lt"/>
                <a:ea typeface="+mn-ea"/>
                <a:cs typeface="+mn-cs"/>
              </a:rPr>
              <a:t>的⾏为样本，列为</a:t>
            </a:r>
            <a:r>
              <a:rPr lang="en-US" altLang="zh-CN" sz="1200" b="0" i="0" u="none" strike="noStrike" kern="1200" baseline="0" dirty="0" smtClean="0">
                <a:solidFill>
                  <a:schemeClr val="tx1"/>
                </a:solidFill>
                <a:latin typeface="+mn-lt"/>
                <a:ea typeface="+mn-ea"/>
                <a:cs typeface="+mn-cs"/>
              </a:rPr>
              <a:t>SNP</a:t>
            </a:r>
            <a:r>
              <a:rPr lang="zh-CN" altLang="en-US" sz="1200" b="0" i="0" u="none" strike="noStrike" kern="1200" baseline="0" dirty="0" smtClean="0">
                <a:solidFill>
                  <a:schemeClr val="tx1"/>
                </a:solidFill>
                <a:latin typeface="+mn-lt"/>
                <a:ea typeface="+mn-ea"/>
                <a:cs typeface="+mn-cs"/>
              </a:rPr>
              <a:t>，该模型随机选择了四千个</a:t>
            </a:r>
            <a:r>
              <a:rPr lang="en-US" altLang="zh-CN" sz="1200" b="0" i="0" u="none" strike="noStrike" kern="1200" baseline="0" dirty="0" smtClean="0">
                <a:solidFill>
                  <a:schemeClr val="tx1"/>
                </a:solidFill>
                <a:latin typeface="+mn-lt"/>
                <a:ea typeface="+mn-ea"/>
                <a:cs typeface="+mn-cs"/>
              </a:rPr>
              <a:t>SNP</a:t>
            </a:r>
            <a:r>
              <a:rPr lang="zh-CN" altLang="en-US" sz="1200" b="0" i="0" u="none" strike="noStrike" kern="1200" baseline="0" dirty="0" smtClean="0">
                <a:solidFill>
                  <a:schemeClr val="tx1"/>
                </a:solidFill>
                <a:latin typeface="+mn-lt"/>
                <a:ea typeface="+mn-ea"/>
                <a:cs typeface="+mn-cs"/>
              </a:rPr>
              <a:t>，并且证明其已经⾜够，我们最终采⽤了</a:t>
            </a:r>
            <a:r>
              <a:rPr lang="en-US" altLang="zh-CN" sz="1200" b="0" i="0" u="none" strike="noStrike" kern="1200" baseline="0" dirty="0" smtClean="0">
                <a:solidFill>
                  <a:schemeClr val="tx1"/>
                </a:solidFill>
                <a:latin typeface="+mn-lt"/>
                <a:ea typeface="+mn-ea"/>
                <a:cs typeface="+mn-cs"/>
              </a:rPr>
              <a:t>10 </a:t>
            </a:r>
            <a:r>
              <a:rPr lang="zh-CN" altLang="en-US" sz="1200" b="0" i="0" u="none" strike="noStrike" kern="1200" baseline="0" dirty="0" smtClean="0">
                <a:solidFill>
                  <a:schemeClr val="tx1"/>
                </a:solidFill>
                <a:latin typeface="+mn-lt"/>
                <a:ea typeface="+mn-ea"/>
                <a:cs typeface="+mn-cs"/>
              </a:rPr>
              <a:t>万个随机挑选的</a:t>
            </a:r>
            <a:r>
              <a:rPr lang="en-US" altLang="zh-CN" sz="1200" b="0" i="0" u="none" strike="noStrike" kern="1200" baseline="0" dirty="0" smtClean="0">
                <a:solidFill>
                  <a:schemeClr val="tx1"/>
                </a:solidFill>
                <a:latin typeface="+mn-lt"/>
                <a:ea typeface="+mn-ea"/>
                <a:cs typeface="+mn-cs"/>
              </a:rPr>
              <a:t>SNP </a:t>
            </a:r>
            <a:r>
              <a:rPr lang="zh-CN" altLang="en-US" sz="1200" b="0" i="0" u="none" strike="noStrike" kern="1200" baseline="0" dirty="0" smtClean="0">
                <a:solidFill>
                  <a:schemeClr val="tx1"/>
                </a:solidFill>
                <a:latin typeface="+mn-lt"/>
                <a:ea typeface="+mn-ea"/>
                <a:cs typeface="+mn-cs"/>
              </a:rPr>
              <a:t>来计算</a:t>
            </a:r>
            <a:r>
              <a:rPr lang="en-US" altLang="zh-CN" sz="1200" b="0" i="0" u="none" strike="noStrike" kern="1200" baseline="0" dirty="0" smtClean="0">
                <a:solidFill>
                  <a:schemeClr val="tx1"/>
                </a:solidFill>
                <a:latin typeface="+mn-lt"/>
                <a:ea typeface="+mn-ea"/>
                <a:cs typeface="+mn-cs"/>
              </a:rPr>
              <a:t>K</a:t>
            </a:r>
            <a:r>
              <a:rPr lang="zh-CN" altLang="en-US" sz="1200" b="0" i="0" u="none" strike="noStrike" kern="1200" baseline="0" dirty="0" smtClean="0">
                <a:solidFill>
                  <a:schemeClr val="tx1"/>
                </a:solidFill>
                <a:latin typeface="+mn-lt"/>
                <a:ea typeface="+mn-ea"/>
                <a:cs typeface="+mn-cs"/>
              </a:rPr>
              <a:t>。</a:t>
            </a:r>
          </a:p>
          <a:p>
            <a:endParaRPr kumimoji="1" lang="zh-CN" altLang="en-US" dirty="0" smtClean="0"/>
          </a:p>
          <a:p>
            <a:endParaRPr kumimoji="1" lang="zh-CN" altLang="en-US" dirty="0"/>
          </a:p>
        </p:txBody>
      </p:sp>
      <p:sp>
        <p:nvSpPr>
          <p:cNvPr id="4" name="幻灯片编号占位符 3"/>
          <p:cNvSpPr>
            <a:spLocks noGrp="1"/>
          </p:cNvSpPr>
          <p:nvPr>
            <p:ph type="sldNum" sz="quarter" idx="10"/>
          </p:nvPr>
        </p:nvSpPr>
        <p:spPr/>
        <p:txBody>
          <a:bodyPr/>
          <a:lstStyle/>
          <a:p>
            <a:fld id="{995BA7A7-ED3C-DD4A-9710-8451900B86DD}" type="slidenum">
              <a:rPr kumimoji="1" lang="zh-CN" altLang="en-US" smtClean="0"/>
              <a:t>48</a:t>
            </a:fld>
            <a:endParaRPr kumimoji="1" lang="zh-CN" altLang="en-US"/>
          </a:p>
        </p:txBody>
      </p:sp>
    </p:spTree>
    <p:extLst>
      <p:ext uri="{BB962C8B-B14F-4D97-AF65-F5344CB8AC3E}">
        <p14:creationId xmlns:p14="http://schemas.microsoft.com/office/powerpoint/2010/main" val="203715151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u="none" strike="noStrike" kern="1200" baseline="0" dirty="0" smtClean="0">
                <a:solidFill>
                  <a:schemeClr val="tx1"/>
                </a:solidFill>
                <a:latin typeface="+mn-lt"/>
                <a:ea typeface="+mn-ea"/>
                <a:cs typeface="+mn-cs"/>
              </a:rPr>
              <a:t>我们对</a:t>
            </a:r>
            <a:r>
              <a:rPr lang="en-US" altLang="zh-CN" sz="1200" b="0" i="0" u="none" strike="noStrike" kern="1200" baseline="0" dirty="0" smtClean="0">
                <a:solidFill>
                  <a:schemeClr val="tx1"/>
                </a:solidFill>
                <a:latin typeface="+mn-lt"/>
                <a:ea typeface="+mn-ea"/>
                <a:cs typeface="+mn-cs"/>
              </a:rPr>
              <a:t>SNP</a:t>
            </a:r>
            <a:r>
              <a:rPr lang="zh-CN" altLang="en-US" sz="1200" b="0" i="0" u="none" strike="noStrike" kern="1200" baseline="0" dirty="0" smtClean="0">
                <a:solidFill>
                  <a:schemeClr val="tx1"/>
                </a:solidFill>
                <a:latin typeface="+mn-lt"/>
                <a:ea typeface="+mn-ea"/>
                <a:cs typeface="+mn-cs"/>
              </a:rPr>
              <a:t>进⾏重新处理，不再使⽤</a:t>
            </a:r>
            <a:r>
              <a:rPr lang="en-US" altLang="zh-CN" sz="1200" b="0" i="0" u="none" strike="noStrike" kern="1200" baseline="0" dirty="0" smtClean="0">
                <a:solidFill>
                  <a:schemeClr val="tx1"/>
                </a:solidFill>
                <a:latin typeface="+mn-lt"/>
                <a:ea typeface="+mn-ea"/>
                <a:cs typeface="+mn-cs"/>
              </a:rPr>
              <a:t>one-hot </a:t>
            </a:r>
            <a:r>
              <a:rPr lang="zh-CN" altLang="en-US" sz="1200" b="0" i="0" u="none" strike="noStrike" kern="1200" baseline="0" dirty="0" smtClean="0">
                <a:solidFill>
                  <a:schemeClr val="tx1"/>
                </a:solidFill>
                <a:latin typeface="+mn-lt"/>
                <a:ea typeface="+mn-ea"/>
                <a:cs typeface="+mn-cs"/>
              </a:rPr>
              <a:t>向量，⽽是重新使⽤</a:t>
            </a:r>
            <a:r>
              <a:rPr lang="en-US" altLang="zh-CN" sz="1200" b="0" i="0" u="none" strike="noStrike" kern="1200" baseline="0" dirty="0" smtClean="0">
                <a:solidFill>
                  <a:schemeClr val="tx1"/>
                </a:solidFill>
                <a:latin typeface="+mn-lt"/>
                <a:ea typeface="+mn-ea"/>
                <a:cs typeface="+mn-cs"/>
              </a:rPr>
              <a:t>0</a:t>
            </a:r>
            <a:r>
              <a:rPr lang="zh-CN" altLang="en-US" sz="1200" b="0" i="0" u="none" strike="noStrike" kern="1200" baseline="0" dirty="0" smtClean="0">
                <a:solidFill>
                  <a:schemeClr val="tx1"/>
                </a:solidFill>
                <a:latin typeface="+mn-lt"/>
                <a:ea typeface="+mn-ea"/>
                <a:cs typeface="+mn-cs"/>
              </a:rPr>
              <a:t>，</a:t>
            </a:r>
            <a:r>
              <a:rPr lang="en-US" altLang="zh-CN" sz="1200" b="0" i="0" u="none" strike="noStrike" kern="1200" baseline="0" dirty="0" smtClean="0">
                <a:solidFill>
                  <a:schemeClr val="tx1"/>
                </a:solidFill>
                <a:latin typeface="+mn-lt"/>
                <a:ea typeface="+mn-ea"/>
                <a:cs typeface="+mn-cs"/>
              </a:rPr>
              <a:t>1</a:t>
            </a:r>
            <a:r>
              <a:rPr lang="zh-CN" altLang="en-US" sz="1200" b="0" i="0" u="none" strike="noStrike" kern="1200" baseline="0" dirty="0" smtClean="0">
                <a:solidFill>
                  <a:schemeClr val="tx1"/>
                </a:solidFill>
                <a:latin typeface="+mn-lt"/>
                <a:ea typeface="+mn-ea"/>
                <a:cs typeface="+mn-cs"/>
              </a:rPr>
              <a:t>，</a:t>
            </a:r>
            <a:r>
              <a:rPr lang="en-US" altLang="zh-CN" sz="1200" b="0" i="0" u="none" strike="noStrike" kern="1200" baseline="0" dirty="0" smtClean="0">
                <a:solidFill>
                  <a:schemeClr val="tx1"/>
                </a:solidFill>
                <a:latin typeface="+mn-lt"/>
                <a:ea typeface="+mn-ea"/>
                <a:cs typeface="+mn-cs"/>
              </a:rPr>
              <a:t>2 </a:t>
            </a:r>
            <a:r>
              <a:rPr lang="zh-CN" altLang="en-US" sz="1200" b="0" i="0" u="none" strike="noStrike" kern="1200" baseline="0" dirty="0" smtClean="0">
                <a:solidFill>
                  <a:schemeClr val="tx1"/>
                </a:solidFill>
                <a:latin typeface="+mn-lt"/>
                <a:ea typeface="+mn-ea"/>
                <a:cs typeface="+mn-cs"/>
              </a:rPr>
              <a:t>按照</a:t>
            </a:r>
            <a:r>
              <a:rPr lang="en-US" altLang="zh-CN" sz="1200" b="0" i="0" u="none" strike="noStrike" kern="1200" baseline="0" dirty="0" smtClean="0">
                <a:solidFill>
                  <a:schemeClr val="tx1"/>
                </a:solidFill>
                <a:latin typeface="+mn-lt"/>
                <a:ea typeface="+mn-ea"/>
                <a:cs typeface="+mn-cs"/>
              </a:rPr>
              <a:t>minor</a:t>
            </a:r>
          </a:p>
          <a:p>
            <a:r>
              <a:rPr lang="en-US" altLang="zh-CN" sz="1200" b="0" i="0" u="none" strike="noStrike" kern="1200" baseline="0" dirty="0" smtClean="0">
                <a:solidFill>
                  <a:schemeClr val="tx1"/>
                </a:solidFill>
                <a:latin typeface="+mn-lt"/>
                <a:ea typeface="+mn-ea"/>
                <a:cs typeface="+mn-cs"/>
              </a:rPr>
              <a:t>allele frequency</a:t>
            </a:r>
            <a:r>
              <a:rPr lang="zh-CN" altLang="en-US" sz="1200" b="0" i="0" u="none" strike="noStrike" kern="1200" baseline="0" dirty="0" smtClean="0">
                <a:solidFill>
                  <a:schemeClr val="tx1"/>
                </a:solidFill>
                <a:latin typeface="+mn-lt"/>
                <a:ea typeface="+mn-ea"/>
                <a:cs typeface="+mn-cs"/>
              </a:rPr>
              <a:t>（出现相对频率低的等位基因的拷贝数）来表⽰。并且进⼀</a:t>
            </a:r>
          </a:p>
          <a:p>
            <a:r>
              <a:rPr lang="zh-CN" altLang="en-US" sz="1200" b="0" i="0" u="none" strike="noStrike" kern="1200" baseline="0" dirty="0" smtClean="0">
                <a:solidFill>
                  <a:schemeClr val="tx1"/>
                </a:solidFill>
                <a:latin typeface="+mn-lt"/>
                <a:ea typeface="+mn-ea"/>
                <a:cs typeface="+mn-cs"/>
              </a:rPr>
              <a:t>步将其正态化</a:t>
            </a:r>
            <a:r>
              <a:rPr lang="en-US" altLang="zh-CN" sz="1200" b="0" i="0" u="none" strike="noStrike" kern="1200" baseline="0" dirty="0" smtClean="0">
                <a:solidFill>
                  <a:schemeClr val="tx1"/>
                </a:solidFill>
                <a:latin typeface="+mn-lt"/>
                <a:ea typeface="+mn-ea"/>
                <a:cs typeface="+mn-cs"/>
              </a:rPr>
              <a:t>(N(0; 1))</a:t>
            </a:r>
            <a:r>
              <a:rPr lang="zh-CN" altLang="en-US" sz="1200" b="0" i="0" u="none" strike="noStrike" kern="1200" baseline="0" dirty="0" smtClean="0">
                <a:solidFill>
                  <a:schemeClr val="tx1"/>
                </a:solidFill>
                <a:latin typeface="+mn-lt"/>
                <a:ea typeface="+mn-ea"/>
                <a:cs typeface="+mn-cs"/>
              </a:rPr>
              <a:t>，保证</a:t>
            </a:r>
            <a:r>
              <a:rPr lang="en-US" altLang="zh-CN" sz="1200" b="0" i="0" u="none" strike="noStrike" kern="1200" baseline="0" dirty="0" smtClean="0">
                <a:solidFill>
                  <a:schemeClr val="tx1"/>
                </a:solidFill>
                <a:latin typeface="+mn-lt"/>
                <a:ea typeface="+mn-ea"/>
                <a:cs typeface="+mn-cs"/>
              </a:rPr>
              <a:t>K </a:t>
            </a:r>
            <a:r>
              <a:rPr lang="zh-CN" altLang="en-US" sz="1200" b="0" i="0" u="none" strike="noStrike" kern="1200" baseline="0" dirty="0" smtClean="0">
                <a:solidFill>
                  <a:schemeClr val="tx1"/>
                </a:solidFill>
                <a:latin typeface="+mn-lt"/>
                <a:ea typeface="+mn-ea"/>
                <a:cs typeface="+mn-cs"/>
              </a:rPr>
              <a:t>的值不会产⽣偏离</a:t>
            </a:r>
          </a:p>
          <a:p>
            <a:r>
              <a:rPr kumimoji="1" lang="zh-CN" altLang="en-US" dirty="0" smtClean="0"/>
              <a:t>我们可以得到一个表示随机误差的协方差矩阵，</a:t>
            </a:r>
            <a:r>
              <a:rPr kumimoji="1" lang="en-US" altLang="zh-CN" dirty="0" smtClean="0"/>
              <a:t>I</a:t>
            </a:r>
            <a:r>
              <a:rPr kumimoji="1" lang="zh-CN" altLang="en-US" dirty="0" smtClean="0"/>
              <a:t>是单位矩阵，第一项代表亲本影响，第二项和残差模型中的随机误差类似</a:t>
            </a:r>
          </a:p>
          <a:p>
            <a:endParaRPr kumimoji="1" lang="zh-CN" altLang="en-US" dirty="0"/>
          </a:p>
        </p:txBody>
      </p:sp>
      <p:sp>
        <p:nvSpPr>
          <p:cNvPr id="4" name="幻灯片编号占位符 3"/>
          <p:cNvSpPr>
            <a:spLocks noGrp="1"/>
          </p:cNvSpPr>
          <p:nvPr>
            <p:ph type="sldNum" sz="quarter" idx="10"/>
          </p:nvPr>
        </p:nvSpPr>
        <p:spPr/>
        <p:txBody>
          <a:bodyPr/>
          <a:lstStyle/>
          <a:p>
            <a:fld id="{995BA7A7-ED3C-DD4A-9710-8451900B86DD}" type="slidenum">
              <a:rPr kumimoji="1" lang="zh-CN" altLang="en-US" smtClean="0"/>
              <a:t>49</a:t>
            </a:fld>
            <a:endParaRPr kumimoji="1" lang="zh-CN" altLang="en-US"/>
          </a:p>
        </p:txBody>
      </p:sp>
    </p:spTree>
    <p:extLst>
      <p:ext uri="{BB962C8B-B14F-4D97-AF65-F5344CB8AC3E}">
        <p14:creationId xmlns:p14="http://schemas.microsoft.com/office/powerpoint/2010/main" val="155615090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u="none" strike="noStrike" kern="1200" baseline="0" dirty="0" smtClean="0">
                <a:solidFill>
                  <a:schemeClr val="tx1"/>
                </a:solidFill>
                <a:latin typeface="+mn-lt"/>
                <a:ea typeface="+mn-ea"/>
                <a:cs typeface="+mn-cs"/>
              </a:rPr>
              <a:t>我们推导建⽴出了⼀个⼏乎等效，同时效率⼤⼤增⾼的模型，这个模型也得到了我们提交的结果中最好的</a:t>
            </a:r>
          </a:p>
          <a:p>
            <a:r>
              <a:rPr lang="zh-CN" altLang="en-US" sz="1200" b="0" i="0" u="none" strike="noStrike" kern="1200" baseline="0" dirty="0" smtClean="0">
                <a:solidFill>
                  <a:schemeClr val="tx1"/>
                </a:solidFill>
                <a:latin typeface="+mn-lt"/>
                <a:ea typeface="+mn-ea"/>
                <a:cs typeface="+mn-cs"/>
              </a:rPr>
              <a:t>⼀次</a:t>
            </a:r>
          </a:p>
          <a:p>
            <a:r>
              <a:rPr lang="zh-CN" altLang="en-US" sz="1200" b="0" i="0" u="none" strike="noStrike" kern="1200" baseline="0" dirty="0" smtClean="0">
                <a:solidFill>
                  <a:schemeClr val="tx1"/>
                </a:solidFill>
                <a:latin typeface="+mn-lt"/>
                <a:ea typeface="+mn-ea"/>
                <a:cs typeface="+mn-cs"/>
              </a:rPr>
              <a:t>这个模型也得到了我们提交的结果中最好的</a:t>
            </a:r>
            <a:r>
              <a:rPr lang="fr-FR" altLang="zh-CN" sz="1200" b="0" i="0" u="none" strike="noStrike" kern="1200" baseline="0" dirty="0" smtClean="0">
                <a:solidFill>
                  <a:schemeClr val="tx1"/>
                </a:solidFill>
                <a:latin typeface="+mn-lt"/>
                <a:ea typeface="+mn-ea"/>
                <a:cs typeface="+mn-cs"/>
              </a:rPr>
              <a:t>⼀</a:t>
            </a:r>
            <a:r>
              <a:rPr lang="zh-CN" altLang="fr-FR" sz="1200" b="0" i="0" u="none" strike="noStrike" kern="1200" baseline="0" dirty="0" smtClean="0">
                <a:solidFill>
                  <a:schemeClr val="tx1"/>
                </a:solidFill>
                <a:latin typeface="+mn-lt"/>
                <a:ea typeface="+mn-ea"/>
                <a:cs typeface="+mn-cs"/>
              </a:rPr>
              <a:t>次，其中</a:t>
            </a:r>
            <a:r>
              <a:rPr lang="fr-FR" altLang="zh-CN" sz="1200" b="0" i="0" u="none" strike="noStrike" kern="1200" baseline="0" dirty="0" smtClean="0">
                <a:solidFill>
                  <a:schemeClr val="tx1"/>
                </a:solidFill>
                <a:latin typeface="+mn-lt"/>
                <a:ea typeface="+mn-ea"/>
                <a:cs typeface="+mn-cs"/>
              </a:rPr>
              <a:t>trait1</a:t>
            </a:r>
            <a:r>
              <a:rPr lang="zh-CN" altLang="fr-FR" sz="1200" b="0" i="0" u="none" strike="noStrike" kern="1200" baseline="0" dirty="0" smtClean="0">
                <a:solidFill>
                  <a:schemeClr val="tx1"/>
                </a:solidFill>
                <a:latin typeface="+mn-lt"/>
                <a:ea typeface="+mn-ea"/>
                <a:cs typeface="+mn-cs"/>
              </a:rPr>
              <a:t>、</a:t>
            </a:r>
            <a:r>
              <a:rPr lang="fr-FR" altLang="zh-CN" sz="1200" b="0" i="0" u="none" strike="noStrike" kern="1200" baseline="0" dirty="0" smtClean="0">
                <a:solidFill>
                  <a:schemeClr val="tx1"/>
                </a:solidFill>
                <a:latin typeface="+mn-lt"/>
                <a:ea typeface="+mn-ea"/>
                <a:cs typeface="+mn-cs"/>
              </a:rPr>
              <a:t>trait2</a:t>
            </a:r>
            <a:r>
              <a:rPr lang="zh-CN" altLang="fr-FR" sz="1200" b="0" i="0" u="none" strike="noStrike" kern="1200" baseline="0" dirty="0" smtClean="0">
                <a:solidFill>
                  <a:schemeClr val="tx1"/>
                </a:solidFill>
                <a:latin typeface="+mn-lt"/>
                <a:ea typeface="+mn-ea"/>
                <a:cs typeface="+mn-cs"/>
              </a:rPr>
              <a:t>、</a:t>
            </a:r>
            <a:r>
              <a:rPr lang="fr-FR" altLang="zh-CN" sz="1200" b="0" i="0" u="none" strike="noStrike" kern="1200" baseline="0" dirty="0" smtClean="0">
                <a:solidFill>
                  <a:schemeClr val="tx1"/>
                </a:solidFill>
                <a:latin typeface="+mn-lt"/>
                <a:ea typeface="+mn-ea"/>
                <a:cs typeface="+mn-cs"/>
              </a:rPr>
              <a:t>trait3 </a:t>
            </a:r>
            <a:r>
              <a:rPr lang="zh-CN" altLang="fr-FR" sz="1200" b="0" i="0" u="none" strike="noStrike" kern="1200" baseline="0" dirty="0" smtClean="0">
                <a:solidFill>
                  <a:schemeClr val="tx1"/>
                </a:solidFill>
                <a:latin typeface="+mn-lt"/>
                <a:ea typeface="+mn-ea"/>
                <a:cs typeface="+mn-cs"/>
              </a:rPr>
              <a:t>的</a:t>
            </a:r>
            <a:r>
              <a:rPr lang="fr-FR" altLang="zh-CN" sz="1200" b="0" i="0" u="none" strike="noStrike" kern="1200" baseline="0" dirty="0" err="1" smtClean="0">
                <a:solidFill>
                  <a:schemeClr val="tx1"/>
                </a:solidFill>
                <a:latin typeface="+mn-lt"/>
                <a:ea typeface="+mn-ea"/>
                <a:cs typeface="+mn-cs"/>
              </a:rPr>
              <a:t>pcc</a:t>
            </a:r>
            <a:r>
              <a:rPr lang="fr-FR" altLang="zh-CN" sz="1200" b="0" i="0" u="none" strike="noStrike" kern="1200" baseline="0" dirty="0" smtClean="0">
                <a:solidFill>
                  <a:schemeClr val="tx1"/>
                </a:solidFill>
                <a:latin typeface="+mn-lt"/>
                <a:ea typeface="+mn-ea"/>
                <a:cs typeface="+mn-cs"/>
              </a:rPr>
              <a:t> </a:t>
            </a:r>
            <a:r>
              <a:rPr lang="zh-CN" altLang="fr-FR" sz="1200" b="0" i="0" u="none" strike="noStrike" kern="1200" baseline="0" dirty="0" smtClean="0">
                <a:solidFill>
                  <a:schemeClr val="tx1"/>
                </a:solidFill>
                <a:latin typeface="+mn-lt"/>
                <a:ea typeface="+mn-ea"/>
                <a:cs typeface="+mn-cs"/>
              </a:rPr>
              <a:t>分别达到了</a:t>
            </a:r>
            <a:r>
              <a:rPr lang="fr-FR" altLang="zh-CN" sz="1200" b="0" i="0" u="none" strike="noStrike" kern="1200" baseline="0" dirty="0" smtClean="0">
                <a:solidFill>
                  <a:schemeClr val="tx1"/>
                </a:solidFill>
                <a:latin typeface="+mn-lt"/>
                <a:ea typeface="+mn-ea"/>
                <a:cs typeface="+mn-cs"/>
              </a:rPr>
              <a:t>0.8303</a:t>
            </a:r>
            <a:r>
              <a:rPr lang="zh-CN" altLang="fr-FR" sz="1200" b="0" i="0" u="none" strike="noStrike" kern="1200" baseline="0" dirty="0" smtClean="0">
                <a:solidFill>
                  <a:schemeClr val="tx1"/>
                </a:solidFill>
                <a:latin typeface="+mn-lt"/>
                <a:ea typeface="+mn-ea"/>
                <a:cs typeface="+mn-cs"/>
              </a:rPr>
              <a:t>、</a:t>
            </a:r>
            <a:r>
              <a:rPr lang="fr-FR" altLang="zh-CN" sz="1200" b="0" i="0" u="none" strike="noStrike" kern="1200" baseline="0" dirty="0" smtClean="0">
                <a:solidFill>
                  <a:schemeClr val="tx1"/>
                </a:solidFill>
                <a:latin typeface="+mn-lt"/>
                <a:ea typeface="+mn-ea"/>
                <a:cs typeface="+mn-cs"/>
              </a:rPr>
              <a:t>0.8855 </a:t>
            </a:r>
            <a:r>
              <a:rPr lang="zh-CN" altLang="fr-FR" sz="1200" b="0" i="0" u="none" strike="noStrike" kern="1200" baseline="0" dirty="0" smtClean="0">
                <a:solidFill>
                  <a:schemeClr val="tx1"/>
                </a:solidFill>
                <a:latin typeface="+mn-lt"/>
                <a:ea typeface="+mn-ea"/>
                <a:cs typeface="+mn-cs"/>
              </a:rPr>
              <a:t>和</a:t>
            </a:r>
            <a:r>
              <a:rPr lang="fr-FR" altLang="zh-CN" sz="1200" b="0" i="0" u="none" strike="noStrike" kern="1200" baseline="0" dirty="0" smtClean="0">
                <a:solidFill>
                  <a:schemeClr val="tx1"/>
                </a:solidFill>
                <a:latin typeface="+mn-lt"/>
                <a:ea typeface="+mn-ea"/>
                <a:cs typeface="+mn-cs"/>
              </a:rPr>
              <a:t>0.6556</a:t>
            </a:r>
            <a:r>
              <a:rPr lang="zh-CN" altLang="fr-FR" sz="1200" b="0" i="0" u="none" strike="noStrike" kern="1200" baseline="0" dirty="0" smtClean="0">
                <a:solidFill>
                  <a:schemeClr val="tx1"/>
                </a:solidFill>
                <a:latin typeface="+mn-lt"/>
                <a:ea typeface="+mn-ea"/>
                <a:cs typeface="+mn-cs"/>
              </a:rPr>
              <a:t>，</a:t>
            </a:r>
          </a:p>
          <a:p>
            <a:r>
              <a:rPr lang="zh-CN" altLang="en-US" sz="1200" b="0" i="0" u="none" strike="noStrike" kern="1200" baseline="0" dirty="0" smtClean="0">
                <a:solidFill>
                  <a:schemeClr val="tx1"/>
                </a:solidFill>
                <a:latin typeface="+mn-lt"/>
                <a:ea typeface="+mn-ea"/>
                <a:cs typeface="+mn-cs"/>
              </a:rPr>
              <a:t>在我们之前设⽴的特殊的⼗字交叉验证集上，我们也得到了较⾼的平均</a:t>
            </a:r>
            <a:r>
              <a:rPr lang="en-US" altLang="zh-CN" sz="1200" b="0" i="0" u="none" strike="noStrike" kern="1200" baseline="0" dirty="0" err="1" smtClean="0">
                <a:solidFill>
                  <a:schemeClr val="tx1"/>
                </a:solidFill>
                <a:latin typeface="+mn-lt"/>
                <a:ea typeface="+mn-ea"/>
                <a:cs typeface="+mn-cs"/>
              </a:rPr>
              <a:t>pcc</a:t>
            </a:r>
            <a:r>
              <a:rPr lang="zh-CN" altLang="en-US" sz="1200" b="0" i="0" u="none" strike="noStrike" kern="1200" baseline="0" dirty="0" smtClean="0">
                <a:solidFill>
                  <a:schemeClr val="tx1"/>
                </a:solidFill>
                <a:latin typeface="+mn-lt"/>
                <a:ea typeface="+mn-ea"/>
                <a:cs typeface="+mn-cs"/>
              </a:rPr>
              <a:t>。其中最好⼀次结果的</a:t>
            </a:r>
            <a:r>
              <a:rPr lang="en-US" altLang="zh-CN" sz="1200" b="0" i="0" u="none" strike="noStrike" kern="1200" baseline="0" dirty="0" err="1" smtClean="0">
                <a:solidFill>
                  <a:schemeClr val="tx1"/>
                </a:solidFill>
                <a:latin typeface="+mn-lt"/>
                <a:ea typeface="+mn-ea"/>
                <a:cs typeface="+mn-cs"/>
              </a:rPr>
              <a:t>heatmap</a:t>
            </a:r>
            <a:r>
              <a:rPr lang="en-US" altLang="zh-CN" sz="1200" b="0" i="0" u="none" strike="noStrike" kern="1200" baseline="0" dirty="0" smtClean="0">
                <a:solidFill>
                  <a:schemeClr val="tx1"/>
                </a:solidFill>
                <a:latin typeface="+mn-lt"/>
                <a:ea typeface="+mn-ea"/>
                <a:cs typeface="+mn-cs"/>
              </a:rPr>
              <a:t> </a:t>
            </a:r>
            <a:r>
              <a:rPr lang="zh-CN" altLang="en-US" sz="1200" b="0" i="0" u="none" strike="noStrike" kern="1200" baseline="0" dirty="0" smtClean="0">
                <a:solidFill>
                  <a:schemeClr val="tx1"/>
                </a:solidFill>
                <a:latin typeface="+mn-lt"/>
                <a:ea typeface="+mn-ea"/>
                <a:cs typeface="+mn-cs"/>
              </a:rPr>
              <a:t>图</a:t>
            </a:r>
            <a:endParaRPr kumimoji="1" lang="zh-CN" altLang="en-US" dirty="0"/>
          </a:p>
        </p:txBody>
      </p:sp>
      <p:sp>
        <p:nvSpPr>
          <p:cNvPr id="4" name="幻灯片编号占位符 3"/>
          <p:cNvSpPr>
            <a:spLocks noGrp="1"/>
          </p:cNvSpPr>
          <p:nvPr>
            <p:ph type="sldNum" sz="quarter" idx="10"/>
          </p:nvPr>
        </p:nvSpPr>
        <p:spPr/>
        <p:txBody>
          <a:bodyPr/>
          <a:lstStyle/>
          <a:p>
            <a:fld id="{31EF110D-A2B7-504B-96BF-3925C5296330}" type="slidenum">
              <a:rPr kumimoji="1" lang="zh-CN" altLang="en-US" smtClean="0"/>
              <a:t>50</a:t>
            </a:fld>
            <a:endParaRPr kumimoji="1" lang="zh-CN" altLang="en-US"/>
          </a:p>
        </p:txBody>
      </p:sp>
    </p:spTree>
    <p:extLst>
      <p:ext uri="{BB962C8B-B14F-4D97-AF65-F5344CB8AC3E}">
        <p14:creationId xmlns:p14="http://schemas.microsoft.com/office/powerpoint/2010/main" val="123636157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从</a:t>
            </a:r>
            <a:r>
              <a:rPr kumimoji="1" lang="en-US" altLang="zh-CN" dirty="0" smtClean="0"/>
              <a:t>X2</a:t>
            </a:r>
            <a:r>
              <a:rPr kumimoji="1" lang="zh-CN" altLang="en-US" dirty="0" smtClean="0"/>
              <a:t>产生</a:t>
            </a:r>
            <a:r>
              <a:rPr kumimoji="1" lang="en-US" altLang="zh-CN" dirty="0" smtClean="0"/>
              <a:t>U</a:t>
            </a:r>
            <a:r>
              <a:rPr kumimoji="1" lang="zh-CN" altLang="en-US" dirty="0" smtClean="0"/>
              <a:t>和从</a:t>
            </a:r>
            <a:r>
              <a:rPr kumimoji="1" lang="en-US" altLang="zh-CN" dirty="0" smtClean="0"/>
              <a:t>K0</a:t>
            </a:r>
            <a:r>
              <a:rPr kumimoji="1" lang="zh-CN" altLang="en-US" dirty="0" smtClean="0"/>
              <a:t>产生</a:t>
            </a:r>
            <a:r>
              <a:rPr kumimoji="1" lang="en-US" altLang="zh-CN" dirty="0" smtClean="0"/>
              <a:t>U</a:t>
            </a:r>
            <a:r>
              <a:rPr kumimoji="1" lang="zh-CN" altLang="en-US" dirty="0" smtClean="0"/>
              <a:t>效果类似，</a:t>
            </a:r>
            <a:r>
              <a:rPr lang="zh-CN" altLang="en-US" sz="1200" b="0" i="0" u="none" strike="noStrike" kern="1200" baseline="0" dirty="0" smtClean="0">
                <a:solidFill>
                  <a:schemeClr val="tx1"/>
                </a:solidFill>
                <a:latin typeface="+mn-lt"/>
                <a:ea typeface="+mn-ea"/>
                <a:cs typeface="+mn-cs"/>
              </a:rPr>
              <a:t>在</a:t>
            </a:r>
            <a:r>
              <a:rPr lang="en-US" altLang="zh-CN" sz="1200" b="0" i="0" u="none" strike="noStrike" kern="1200" baseline="0" dirty="0" smtClean="0">
                <a:solidFill>
                  <a:schemeClr val="tx1"/>
                </a:solidFill>
                <a:latin typeface="+mn-lt"/>
                <a:ea typeface="+mn-ea"/>
                <a:cs typeface="+mn-cs"/>
              </a:rPr>
              <a:t> </a:t>
            </a:r>
            <a:r>
              <a:rPr lang="en-US" altLang="zh-CN" sz="1200" b="0" i="0" u="none" strike="noStrike" kern="1200" baseline="0" dirty="0" err="1" smtClean="0">
                <a:solidFill>
                  <a:schemeClr val="tx1"/>
                </a:solidFill>
                <a:latin typeface="+mn-lt"/>
                <a:ea typeface="+mn-ea"/>
                <a:cs typeface="+mn-cs"/>
              </a:rPr>
              <a:t>FaST</a:t>
            </a:r>
            <a:r>
              <a:rPr lang="en-US" altLang="zh-CN" sz="1200" b="0" i="0" u="none" strike="noStrike" kern="1200" baseline="0" dirty="0" smtClean="0">
                <a:solidFill>
                  <a:schemeClr val="tx1"/>
                </a:solidFill>
                <a:latin typeface="+mn-lt"/>
                <a:ea typeface="+mn-ea"/>
                <a:cs typeface="+mn-cs"/>
              </a:rPr>
              <a:t>-LMM, </a:t>
            </a:r>
            <a:r>
              <a:rPr lang="zh-CN" altLang="en-US" sz="1200" b="0" i="0" u="none" strike="noStrike" kern="1200" baseline="0" dirty="0" smtClean="0">
                <a:solidFill>
                  <a:schemeClr val="tx1"/>
                </a:solidFill>
                <a:latin typeface="+mn-lt"/>
                <a:ea typeface="+mn-ea"/>
                <a:cs typeface="+mn-cs"/>
              </a:rPr>
              <a:t>他们用</a:t>
            </a:r>
            <a:r>
              <a:rPr lang="en-US" altLang="zh-CN" sz="1200" b="0" i="0" u="none" strike="noStrike" kern="1200" baseline="0" dirty="0" smtClean="0">
                <a:solidFill>
                  <a:schemeClr val="tx1"/>
                </a:solidFill>
                <a:latin typeface="+mn-lt"/>
                <a:ea typeface="+mn-ea"/>
                <a:cs typeface="+mn-cs"/>
              </a:rPr>
              <a:t>X2XT2</a:t>
            </a:r>
            <a:r>
              <a:rPr lang="zh-CN" altLang="en-US" sz="1200" b="0" i="0" u="none" strike="noStrike" kern="1200" baseline="0" dirty="0" smtClean="0">
                <a:solidFill>
                  <a:schemeClr val="tx1"/>
                </a:solidFill>
                <a:latin typeface="+mn-lt"/>
                <a:ea typeface="+mn-ea"/>
                <a:cs typeface="+mn-cs"/>
              </a:rPr>
              <a:t>作为 </a:t>
            </a:r>
            <a:r>
              <a:rPr lang="en-US" altLang="zh-CN" sz="1200" b="0" i="0" u="none" strike="noStrike" kern="1200" baseline="0" dirty="0" smtClean="0">
                <a:solidFill>
                  <a:schemeClr val="tx1"/>
                </a:solidFill>
                <a:latin typeface="+mn-lt"/>
                <a:ea typeface="+mn-ea"/>
                <a:cs typeface="+mn-cs"/>
              </a:rPr>
              <a:t>K0 </a:t>
            </a:r>
            <a:r>
              <a:rPr lang="zh-CN" altLang="en-US" sz="1200" b="0" i="0" u="none" strike="noStrike" kern="1200" baseline="0" dirty="0" smtClean="0">
                <a:solidFill>
                  <a:schemeClr val="tx1"/>
                </a:solidFill>
                <a:latin typeface="+mn-lt"/>
                <a:ea typeface="+mn-ea"/>
                <a:cs typeface="+mn-cs"/>
              </a:rPr>
              <a:t>产生</a:t>
            </a:r>
            <a:r>
              <a:rPr lang="en-US" altLang="zh-CN" sz="1200" b="0" i="0" u="none" strike="noStrike" kern="1200" baseline="0" dirty="0" smtClean="0">
                <a:solidFill>
                  <a:schemeClr val="tx1"/>
                </a:solidFill>
                <a:latin typeface="+mn-lt"/>
                <a:ea typeface="+mn-ea"/>
                <a:cs typeface="+mn-cs"/>
              </a:rPr>
              <a:t>U1. </a:t>
            </a:r>
            <a:r>
              <a:rPr lang="zh-CN" altLang="en-US" sz="1200" b="0" i="0" u="none" strike="noStrike" kern="1200" baseline="0" dirty="0" smtClean="0">
                <a:solidFill>
                  <a:schemeClr val="tx1"/>
                </a:solidFill>
                <a:latin typeface="+mn-lt"/>
                <a:ea typeface="+mn-ea"/>
                <a:cs typeface="+mn-cs"/>
              </a:rPr>
              <a:t>这里我们证明了它们产生的</a:t>
            </a:r>
            <a:r>
              <a:rPr lang="en-US" altLang="zh-CN" sz="1200" b="0" i="0" u="none" strike="noStrike" kern="1200" baseline="0" dirty="0" smtClean="0">
                <a:solidFill>
                  <a:schemeClr val="tx1"/>
                </a:solidFill>
                <a:latin typeface="+mn-lt"/>
                <a:ea typeface="+mn-ea"/>
                <a:cs typeface="+mn-cs"/>
              </a:rPr>
              <a:t>U1</a:t>
            </a:r>
            <a:r>
              <a:rPr lang="zh-CN" altLang="en-US" sz="1200" b="0" i="0" u="none" strike="noStrike" kern="1200" baseline="0" dirty="0" smtClean="0">
                <a:solidFill>
                  <a:schemeClr val="tx1"/>
                </a:solidFill>
                <a:latin typeface="+mn-lt"/>
                <a:ea typeface="+mn-ea"/>
                <a:cs typeface="+mn-cs"/>
              </a:rPr>
              <a:t>一样</a:t>
            </a:r>
          </a:p>
          <a:p>
            <a:r>
              <a:rPr kumimoji="1" lang="zh-CN" altLang="en-US" dirty="0" smtClean="0"/>
              <a:t>但是，它们的时间复杂度不同，</a:t>
            </a:r>
            <a:endParaRPr kumimoji="1" lang="en-US" altLang="zh-CN" dirty="0" smtClean="0"/>
          </a:p>
          <a:p>
            <a:r>
              <a:rPr lang="zh-CN" altLang="en-US" dirty="0" smtClean="0">
                <a:effectLst/>
              </a:rPr>
              <a:t>（</a:t>
            </a:r>
            <a:r>
              <a:rPr lang="en-US" altLang="zh-CN" dirty="0" smtClean="0">
                <a:effectLst/>
              </a:rPr>
              <a:t>because the time complexity for matrix multiplication $(X_2X_2^T)$ is $O(n^2{m})$.</a:t>
            </a:r>
            <a:r>
              <a:rPr lang="zh-CN" altLang="en-US" dirty="0" smtClean="0">
                <a:effectLst/>
              </a:rPr>
              <a:t>）</a:t>
            </a:r>
            <a:r>
              <a:rPr lang="en-US" altLang="zh-CN" dirty="0" smtClean="0">
                <a:effectLst/>
              </a:rPr>
              <a:t> </a:t>
            </a:r>
            <a:endParaRPr lang="zh-CN" altLang="en-US" dirty="0" smtClean="0">
              <a:effectLst/>
            </a:endParaRPr>
          </a:p>
          <a:p>
            <a:r>
              <a:rPr lang="zh-CN" altLang="en-US" dirty="0" smtClean="0">
                <a:effectLst/>
              </a:rPr>
              <a:t>这里</a:t>
            </a:r>
            <a:r>
              <a:rPr lang="en-US" altLang="zh-CN" dirty="0" smtClean="0">
                <a:effectLst/>
              </a:rPr>
              <a:t>n</a:t>
            </a:r>
            <a:r>
              <a:rPr lang="zh-CN" altLang="en-US" dirty="0" smtClean="0">
                <a:effectLst/>
              </a:rPr>
              <a:t> </a:t>
            </a:r>
            <a:r>
              <a:rPr lang="en-US" altLang="zh-CN" dirty="0" smtClean="0">
                <a:effectLst/>
              </a:rPr>
              <a:t>=</a:t>
            </a:r>
            <a:r>
              <a:rPr lang="zh-CN" altLang="en-US" dirty="0" smtClean="0">
                <a:effectLst/>
              </a:rPr>
              <a:t> </a:t>
            </a:r>
            <a:r>
              <a:rPr lang="en-US" altLang="zh-CN" dirty="0" smtClean="0">
                <a:effectLst/>
              </a:rPr>
              <a:t>100,000 and m =</a:t>
            </a:r>
            <a:r>
              <a:rPr lang="zh-CN" altLang="en-US" dirty="0" smtClean="0">
                <a:effectLst/>
              </a:rPr>
              <a:t> </a:t>
            </a:r>
            <a:r>
              <a:rPr lang="en-US" altLang="zh-CN" dirty="0" smtClean="0">
                <a:effectLst/>
              </a:rPr>
              <a:t>6210, </a:t>
            </a:r>
            <a:r>
              <a:rPr lang="zh-CN" altLang="en-US" dirty="0" smtClean="0">
                <a:effectLst/>
              </a:rPr>
              <a:t>所以用我们的方法，从</a:t>
            </a:r>
            <a:r>
              <a:rPr lang="en-US" altLang="zh-CN" dirty="0" smtClean="0">
                <a:effectLst/>
              </a:rPr>
              <a:t>X2</a:t>
            </a:r>
            <a:r>
              <a:rPr lang="zh-CN" altLang="en-US" dirty="0" smtClean="0">
                <a:effectLst/>
              </a:rPr>
              <a:t>产生</a:t>
            </a:r>
            <a:r>
              <a:rPr lang="en-US" altLang="zh-CN" dirty="0" smtClean="0">
                <a:effectLst/>
              </a:rPr>
              <a:t>U1</a:t>
            </a:r>
            <a:r>
              <a:rPr lang="zh-CN" altLang="en-US" dirty="0" smtClean="0">
                <a:effectLst/>
              </a:rPr>
              <a:t>更省时间</a:t>
            </a:r>
            <a:r>
              <a:rPr lang="en-US" altLang="zh-CN" dirty="0" smtClean="0">
                <a:effectLst/>
              </a:rPr>
              <a:t>.\\</a:t>
            </a:r>
          </a:p>
          <a:p>
            <a:endParaRPr kumimoji="1" lang="zh-CN" altLang="en-US" dirty="0"/>
          </a:p>
        </p:txBody>
      </p:sp>
      <p:sp>
        <p:nvSpPr>
          <p:cNvPr id="4" name="幻灯片编号占位符 3"/>
          <p:cNvSpPr>
            <a:spLocks noGrp="1"/>
          </p:cNvSpPr>
          <p:nvPr>
            <p:ph type="sldNum" sz="quarter" idx="10"/>
          </p:nvPr>
        </p:nvSpPr>
        <p:spPr/>
        <p:txBody>
          <a:bodyPr/>
          <a:lstStyle/>
          <a:p>
            <a:fld id="{995BA7A7-ED3C-DD4A-9710-8451900B86DD}" type="slidenum">
              <a:rPr kumimoji="1" lang="zh-CN" altLang="en-US" smtClean="0"/>
              <a:t>51</a:t>
            </a:fld>
            <a:endParaRPr kumimoji="1" lang="zh-CN" altLang="en-US"/>
          </a:p>
        </p:txBody>
      </p:sp>
    </p:spTree>
    <p:extLst>
      <p:ext uri="{BB962C8B-B14F-4D97-AF65-F5344CB8AC3E}">
        <p14:creationId xmlns:p14="http://schemas.microsoft.com/office/powerpoint/2010/main" val="111701892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u="none" strike="noStrike" kern="1200" baseline="0" dirty="0" smtClean="0">
                <a:solidFill>
                  <a:schemeClr val="tx1"/>
                </a:solidFill>
                <a:latin typeface="+mn-lt"/>
                <a:ea typeface="+mn-ea"/>
                <a:cs typeface="+mn-cs"/>
              </a:rPr>
              <a:t>我们第⼀次认识到</a:t>
            </a:r>
            <a:r>
              <a:rPr lang="en-US" altLang="zh-CN" sz="1200" b="0" i="0" u="none" strike="noStrike" kern="1200" baseline="0" dirty="0" smtClean="0">
                <a:solidFill>
                  <a:schemeClr val="tx1"/>
                </a:solidFill>
                <a:latin typeface="+mn-lt"/>
                <a:ea typeface="+mn-ea"/>
                <a:cs typeface="+mn-cs"/>
              </a:rPr>
              <a:t>Fast-LMM </a:t>
            </a:r>
            <a:r>
              <a:rPr lang="zh-CN" altLang="en-US" sz="1200" b="0" i="0" u="none" strike="noStrike" kern="1200" baseline="0" dirty="0" smtClean="0">
                <a:solidFill>
                  <a:schemeClr val="tx1"/>
                </a:solidFill>
                <a:latin typeface="+mn-lt"/>
                <a:ea typeface="+mn-ea"/>
                <a:cs typeface="+mn-cs"/>
              </a:rPr>
              <a:t>模型的威⼒在于利⽤该模型，我们第⼀次</a:t>
            </a:r>
          </a:p>
          <a:p>
            <a:r>
              <a:rPr lang="zh-CN" altLang="en-US" sz="1200" b="0" i="0" u="none" strike="noStrike" kern="1200" baseline="0" dirty="0" smtClean="0">
                <a:solidFill>
                  <a:schemeClr val="tx1"/>
                </a:solidFill>
                <a:latin typeface="+mn-lt"/>
                <a:ea typeface="+mn-ea"/>
                <a:cs typeface="+mn-cs"/>
              </a:rPr>
              <a:t>重复出了⼤赛组委会提供的</a:t>
            </a:r>
            <a:r>
              <a:rPr lang="en-US" altLang="zh-CN" sz="1200" b="0" i="0" u="none" strike="noStrike" kern="1200" baseline="0" dirty="0" smtClean="0">
                <a:solidFill>
                  <a:schemeClr val="tx1"/>
                </a:solidFill>
                <a:latin typeface="+mn-lt"/>
                <a:ea typeface="+mn-ea"/>
                <a:cs typeface="+mn-cs"/>
              </a:rPr>
              <a:t>trait1 </a:t>
            </a:r>
            <a:r>
              <a:rPr lang="zh-CN" altLang="en-US" sz="1200" b="0" i="0" u="none" strike="noStrike" kern="1200" baseline="0" dirty="0" smtClean="0">
                <a:solidFill>
                  <a:schemeClr val="tx1"/>
                </a:solidFill>
                <a:latin typeface="+mn-lt"/>
                <a:ea typeface="+mn-ea"/>
                <a:cs typeface="+mn-cs"/>
              </a:rPr>
              <a:t>性状分布图的“双峰”效果，⽽之前的结果</a:t>
            </a:r>
          </a:p>
          <a:p>
            <a:r>
              <a:rPr lang="zh-CN" altLang="en-US" sz="1200" b="0" i="0" u="none" strike="noStrike" kern="1200" baseline="0" dirty="0" smtClean="0">
                <a:solidFill>
                  <a:schemeClr val="tx1"/>
                </a:solidFill>
                <a:latin typeface="+mn-lt"/>
                <a:ea typeface="+mn-ea"/>
                <a:cs typeface="+mn-cs"/>
              </a:rPr>
              <a:t>往往只能预测出⼀个峰（见图</a:t>
            </a:r>
            <a:r>
              <a:rPr lang="en-US" altLang="zh-CN" sz="1200" b="0" i="0" u="none" strike="noStrike" kern="1200" baseline="0" dirty="0" smtClean="0">
                <a:solidFill>
                  <a:schemeClr val="tx1"/>
                </a:solidFill>
                <a:latin typeface="+mn-lt"/>
                <a:ea typeface="+mn-ea"/>
                <a:cs typeface="+mn-cs"/>
              </a:rPr>
              <a:t>1</a:t>
            </a:r>
            <a:r>
              <a:rPr lang="zh-CN" altLang="en-US" sz="1200" b="0" i="0" u="none" strike="noStrike" kern="1200" baseline="0" dirty="0" smtClean="0">
                <a:solidFill>
                  <a:schemeClr val="tx1"/>
                </a:solidFill>
                <a:latin typeface="+mn-lt"/>
                <a:ea typeface="+mn-ea"/>
                <a:cs typeface="+mn-cs"/>
              </a:rPr>
              <a:t>），⽽且性状</a:t>
            </a:r>
            <a:r>
              <a:rPr lang="en-US" altLang="zh-CN" sz="1200" b="0" i="0" u="none" strike="noStrike" kern="1200" baseline="0" dirty="0" err="1" smtClean="0">
                <a:solidFill>
                  <a:schemeClr val="tx1"/>
                </a:solidFill>
                <a:latin typeface="+mn-lt"/>
                <a:ea typeface="+mn-ea"/>
                <a:cs typeface="+mn-cs"/>
              </a:rPr>
              <a:t>heatmap</a:t>
            </a:r>
            <a:r>
              <a:rPr lang="en-US" altLang="zh-CN" sz="1200" b="0" i="0" u="none" strike="noStrike" kern="1200" baseline="0" dirty="0" smtClean="0">
                <a:solidFill>
                  <a:schemeClr val="tx1"/>
                </a:solidFill>
                <a:latin typeface="+mn-lt"/>
                <a:ea typeface="+mn-ea"/>
                <a:cs typeface="+mn-cs"/>
              </a:rPr>
              <a:t> </a:t>
            </a:r>
            <a:r>
              <a:rPr lang="zh-CN" altLang="en-US" sz="1200" b="0" i="0" u="none" strike="noStrike" kern="1200" baseline="0" dirty="0" smtClean="0">
                <a:solidFill>
                  <a:schemeClr val="tx1"/>
                </a:solidFill>
                <a:latin typeface="+mn-lt"/>
                <a:ea typeface="+mn-ea"/>
                <a:cs typeface="+mn-cs"/>
              </a:rPr>
              <a:t>图（图</a:t>
            </a:r>
            <a:r>
              <a:rPr lang="en-US" altLang="zh-CN" sz="1200" b="0" i="0" u="none" strike="noStrike" kern="1200" baseline="0" dirty="0" smtClean="0">
                <a:solidFill>
                  <a:schemeClr val="tx1"/>
                </a:solidFill>
                <a:latin typeface="+mn-lt"/>
                <a:ea typeface="+mn-ea"/>
                <a:cs typeface="+mn-cs"/>
              </a:rPr>
              <a:t>2</a:t>
            </a:r>
            <a:r>
              <a:rPr lang="zh-CN" altLang="en-US" sz="1200" b="0" i="0" u="none" strike="noStrike" kern="1200" baseline="0" dirty="0" smtClean="0">
                <a:solidFill>
                  <a:schemeClr val="tx1"/>
                </a:solidFill>
                <a:latin typeface="+mn-lt"/>
                <a:ea typeface="+mn-ea"/>
                <a:cs typeface="+mn-cs"/>
              </a:rPr>
              <a:t>）可以明显的看</a:t>
            </a:r>
          </a:p>
          <a:p>
            <a:r>
              <a:rPr lang="zh-CN" altLang="en-US" sz="1200" b="0" i="0" u="none" strike="noStrike" kern="1200" baseline="0" dirty="0" smtClean="0">
                <a:solidFill>
                  <a:schemeClr val="tx1"/>
                </a:solidFill>
                <a:latin typeface="+mn-lt"/>
                <a:ea typeface="+mn-ea"/>
                <a:cs typeface="+mn-cs"/>
              </a:rPr>
              <a:t>到</a:t>
            </a:r>
            <a:r>
              <a:rPr lang="en-US" altLang="zh-CN" sz="1200" b="0" i="0" u="none" strike="noStrike" kern="1200" baseline="0" dirty="0" smtClean="0">
                <a:solidFill>
                  <a:schemeClr val="tx1"/>
                </a:solidFill>
                <a:latin typeface="+mn-lt"/>
                <a:ea typeface="+mn-ea"/>
                <a:cs typeface="+mn-cs"/>
              </a:rPr>
              <a:t>s1f </a:t>
            </a:r>
            <a:r>
              <a:rPr lang="zh-CN" altLang="en-US" sz="1200" b="0" i="0" u="none" strike="noStrike" kern="1200" baseline="0" dirty="0" smtClean="0">
                <a:solidFill>
                  <a:schemeClr val="tx1"/>
                </a:solidFill>
                <a:latin typeface="+mn-lt"/>
                <a:ea typeface="+mn-ea"/>
                <a:cs typeface="+mn-cs"/>
              </a:rPr>
              <a:t>区有了受到⽗本影响的倾向，⽽之前的所有模型，因为⽗本未知，都</a:t>
            </a:r>
          </a:p>
          <a:p>
            <a:r>
              <a:rPr lang="zh-CN" altLang="en-US" sz="1200" b="0" i="0" u="none" strike="noStrike" kern="1200" baseline="0" dirty="0" smtClean="0">
                <a:solidFill>
                  <a:schemeClr val="tx1"/>
                </a:solidFill>
                <a:latin typeface="+mn-lt"/>
                <a:ea typeface="+mn-ea"/>
                <a:cs typeface="+mn-cs"/>
              </a:rPr>
              <a:t>没有能⼒得出这种预测结果。</a:t>
            </a:r>
            <a:endParaRPr kumimoji="1" lang="zh-CN" altLang="en-US" dirty="0"/>
          </a:p>
        </p:txBody>
      </p:sp>
      <p:sp>
        <p:nvSpPr>
          <p:cNvPr id="4" name="幻灯片编号占位符 3"/>
          <p:cNvSpPr>
            <a:spLocks noGrp="1"/>
          </p:cNvSpPr>
          <p:nvPr>
            <p:ph type="sldNum" sz="quarter" idx="10"/>
          </p:nvPr>
        </p:nvSpPr>
        <p:spPr/>
        <p:txBody>
          <a:bodyPr/>
          <a:lstStyle/>
          <a:p>
            <a:fld id="{995BA7A7-ED3C-DD4A-9710-8451900B86DD}" type="slidenum">
              <a:rPr kumimoji="1" lang="zh-CN" altLang="en-US" smtClean="0"/>
              <a:t>56</a:t>
            </a:fld>
            <a:endParaRPr kumimoji="1" lang="zh-CN" altLang="en-US"/>
          </a:p>
        </p:txBody>
      </p:sp>
    </p:spTree>
    <p:extLst>
      <p:ext uri="{BB962C8B-B14F-4D97-AF65-F5344CB8AC3E}">
        <p14:creationId xmlns:p14="http://schemas.microsoft.com/office/powerpoint/2010/main" val="18850005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划分方式介绍</a:t>
            </a:r>
          </a:p>
          <a:p>
            <a:r>
              <a:rPr kumimoji="1" lang="zh-CN" altLang="en-US" dirty="0" smtClean="0"/>
              <a:t>复赛的测试集用的是初赛的训练集，随机抽取一百次</a:t>
            </a:r>
          </a:p>
          <a:p>
            <a:r>
              <a:rPr kumimoji="1" lang="zh-CN" altLang="en-US" dirty="0" smtClean="0"/>
              <a:t>就是这里出问题了，我们发现了，在初赛的测试集上的预测难度远大于复赛的，复赛的大多数样本很好预测。</a:t>
            </a:r>
            <a:endParaRPr kumimoji="1" lang="zh-CN" altLang="en-US" dirty="0"/>
          </a:p>
        </p:txBody>
      </p:sp>
      <p:sp>
        <p:nvSpPr>
          <p:cNvPr id="4" name="幻灯片编号占位符 3"/>
          <p:cNvSpPr>
            <a:spLocks noGrp="1"/>
          </p:cNvSpPr>
          <p:nvPr>
            <p:ph type="sldNum" sz="quarter" idx="10"/>
          </p:nvPr>
        </p:nvSpPr>
        <p:spPr/>
        <p:txBody>
          <a:bodyPr/>
          <a:lstStyle/>
          <a:p>
            <a:fld id="{995BA7A7-ED3C-DD4A-9710-8451900B86DD}" type="slidenum">
              <a:rPr kumimoji="1" lang="zh-CN" altLang="en-US" smtClean="0"/>
              <a:t>6</a:t>
            </a:fld>
            <a:endParaRPr kumimoji="1" lang="zh-CN" altLang="en-US"/>
          </a:p>
        </p:txBody>
      </p:sp>
    </p:spTree>
    <p:extLst>
      <p:ext uri="{BB962C8B-B14F-4D97-AF65-F5344CB8AC3E}">
        <p14:creationId xmlns:p14="http://schemas.microsoft.com/office/powerpoint/2010/main" val="142658437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Boxplot</a:t>
            </a:r>
            <a:r>
              <a:rPr kumimoji="1" lang="zh-CN" altLang="en-US" dirty="0" smtClean="0"/>
              <a:t> </a:t>
            </a:r>
            <a:r>
              <a:rPr kumimoji="1" lang="en-US" altLang="zh-CN" dirty="0" smtClean="0"/>
              <a:t>trait2</a:t>
            </a:r>
            <a:r>
              <a:rPr kumimoji="1" lang="zh-CN" altLang="en-US" dirty="0" smtClean="0"/>
              <a:t> </a:t>
            </a:r>
            <a:r>
              <a:rPr kumimoji="1" lang="en-US" altLang="zh-CN" dirty="0" smtClean="0"/>
              <a:t>and3</a:t>
            </a:r>
            <a:endParaRPr kumimoji="1" lang="zh-CN" altLang="en-US" dirty="0"/>
          </a:p>
        </p:txBody>
      </p:sp>
      <p:sp>
        <p:nvSpPr>
          <p:cNvPr id="4" name="幻灯片编号占位符 3"/>
          <p:cNvSpPr>
            <a:spLocks noGrp="1"/>
          </p:cNvSpPr>
          <p:nvPr>
            <p:ph type="sldNum" sz="quarter" idx="10"/>
          </p:nvPr>
        </p:nvSpPr>
        <p:spPr/>
        <p:txBody>
          <a:bodyPr/>
          <a:lstStyle/>
          <a:p>
            <a:fld id="{995BA7A7-ED3C-DD4A-9710-8451900B86DD}" type="slidenum">
              <a:rPr kumimoji="1" lang="zh-CN" altLang="en-US" smtClean="0"/>
              <a:t>70</a:t>
            </a:fld>
            <a:endParaRPr kumimoji="1" lang="zh-CN" altLang="en-US"/>
          </a:p>
        </p:txBody>
      </p:sp>
    </p:spTree>
    <p:extLst>
      <p:ext uri="{BB962C8B-B14F-4D97-AF65-F5344CB8AC3E}">
        <p14:creationId xmlns:p14="http://schemas.microsoft.com/office/powerpoint/2010/main" val="136660014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Boxplot</a:t>
            </a:r>
            <a:r>
              <a:rPr kumimoji="1" lang="zh-CN" altLang="en-US" dirty="0" smtClean="0"/>
              <a:t> </a:t>
            </a:r>
            <a:r>
              <a:rPr kumimoji="1" lang="en-US" altLang="zh-CN" dirty="0" smtClean="0"/>
              <a:t>trait2</a:t>
            </a:r>
            <a:r>
              <a:rPr kumimoji="1" lang="zh-CN" altLang="en-US" dirty="0" smtClean="0"/>
              <a:t> </a:t>
            </a:r>
            <a:r>
              <a:rPr kumimoji="1" lang="en-US" altLang="zh-CN" dirty="0" smtClean="0"/>
              <a:t>and3</a:t>
            </a:r>
            <a:endParaRPr kumimoji="1" lang="zh-CN" altLang="en-US" dirty="0"/>
          </a:p>
        </p:txBody>
      </p:sp>
      <p:sp>
        <p:nvSpPr>
          <p:cNvPr id="4" name="幻灯片编号占位符 3"/>
          <p:cNvSpPr>
            <a:spLocks noGrp="1"/>
          </p:cNvSpPr>
          <p:nvPr>
            <p:ph type="sldNum" sz="quarter" idx="10"/>
          </p:nvPr>
        </p:nvSpPr>
        <p:spPr/>
        <p:txBody>
          <a:bodyPr/>
          <a:lstStyle/>
          <a:p>
            <a:fld id="{995BA7A7-ED3C-DD4A-9710-8451900B86DD}" type="slidenum">
              <a:rPr kumimoji="1" lang="zh-CN" altLang="en-US" smtClean="0"/>
              <a:t>71</a:t>
            </a:fld>
            <a:endParaRPr kumimoji="1" lang="zh-CN" altLang="en-US"/>
          </a:p>
        </p:txBody>
      </p:sp>
    </p:spTree>
    <p:extLst>
      <p:ext uri="{BB962C8B-B14F-4D97-AF65-F5344CB8AC3E}">
        <p14:creationId xmlns:p14="http://schemas.microsoft.com/office/powerpoint/2010/main" val="184327428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Boxplot</a:t>
            </a:r>
            <a:r>
              <a:rPr kumimoji="1" lang="zh-CN" altLang="en-US" dirty="0" smtClean="0"/>
              <a:t> </a:t>
            </a:r>
            <a:r>
              <a:rPr kumimoji="1" lang="en-US" altLang="zh-CN" dirty="0" smtClean="0"/>
              <a:t>trait2</a:t>
            </a:r>
            <a:r>
              <a:rPr kumimoji="1" lang="zh-CN" altLang="en-US" dirty="0" smtClean="0"/>
              <a:t> </a:t>
            </a:r>
            <a:r>
              <a:rPr kumimoji="1" lang="en-US" altLang="zh-CN" dirty="0" smtClean="0"/>
              <a:t>and3</a:t>
            </a:r>
            <a:endParaRPr kumimoji="1" lang="zh-CN" altLang="en-US" dirty="0"/>
          </a:p>
        </p:txBody>
      </p:sp>
      <p:sp>
        <p:nvSpPr>
          <p:cNvPr id="4" name="幻灯片编号占位符 3"/>
          <p:cNvSpPr>
            <a:spLocks noGrp="1"/>
          </p:cNvSpPr>
          <p:nvPr>
            <p:ph type="sldNum" sz="quarter" idx="10"/>
          </p:nvPr>
        </p:nvSpPr>
        <p:spPr/>
        <p:txBody>
          <a:bodyPr/>
          <a:lstStyle/>
          <a:p>
            <a:fld id="{995BA7A7-ED3C-DD4A-9710-8451900B86DD}" type="slidenum">
              <a:rPr kumimoji="1" lang="zh-CN" altLang="en-US" smtClean="0"/>
              <a:t>72</a:t>
            </a:fld>
            <a:endParaRPr kumimoji="1" lang="zh-CN" altLang="en-US"/>
          </a:p>
        </p:txBody>
      </p:sp>
    </p:spTree>
    <p:extLst>
      <p:ext uri="{BB962C8B-B14F-4D97-AF65-F5344CB8AC3E}">
        <p14:creationId xmlns:p14="http://schemas.microsoft.com/office/powerpoint/2010/main" val="54898095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Boxplot</a:t>
            </a:r>
            <a:r>
              <a:rPr kumimoji="1" lang="zh-CN" altLang="en-US" dirty="0" smtClean="0"/>
              <a:t> </a:t>
            </a:r>
            <a:r>
              <a:rPr kumimoji="1" lang="en-US" altLang="zh-CN" dirty="0" smtClean="0"/>
              <a:t>trait2</a:t>
            </a:r>
            <a:r>
              <a:rPr kumimoji="1" lang="zh-CN" altLang="en-US" dirty="0" smtClean="0"/>
              <a:t> </a:t>
            </a:r>
            <a:r>
              <a:rPr kumimoji="1" lang="en-US" altLang="zh-CN" dirty="0" smtClean="0"/>
              <a:t>and3</a:t>
            </a:r>
            <a:endParaRPr kumimoji="1" lang="zh-CN" altLang="en-US" dirty="0"/>
          </a:p>
        </p:txBody>
      </p:sp>
      <p:sp>
        <p:nvSpPr>
          <p:cNvPr id="4" name="幻灯片编号占位符 3"/>
          <p:cNvSpPr>
            <a:spLocks noGrp="1"/>
          </p:cNvSpPr>
          <p:nvPr>
            <p:ph type="sldNum" sz="quarter" idx="10"/>
          </p:nvPr>
        </p:nvSpPr>
        <p:spPr/>
        <p:txBody>
          <a:bodyPr/>
          <a:lstStyle/>
          <a:p>
            <a:fld id="{995BA7A7-ED3C-DD4A-9710-8451900B86DD}" type="slidenum">
              <a:rPr kumimoji="1" lang="zh-CN" altLang="en-US" smtClean="0"/>
              <a:t>73</a:t>
            </a:fld>
            <a:endParaRPr kumimoji="1" lang="zh-CN" altLang="en-US"/>
          </a:p>
        </p:txBody>
      </p:sp>
    </p:spTree>
    <p:extLst>
      <p:ext uri="{BB962C8B-B14F-4D97-AF65-F5344CB8AC3E}">
        <p14:creationId xmlns:p14="http://schemas.microsoft.com/office/powerpoint/2010/main" val="8678697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995BA7A7-ED3C-DD4A-9710-8451900B86DD}" type="slidenum">
              <a:rPr kumimoji="1" lang="zh-CN" altLang="en-US" smtClean="0"/>
              <a:t>7</a:t>
            </a:fld>
            <a:endParaRPr kumimoji="1" lang="zh-CN" altLang="en-US"/>
          </a:p>
        </p:txBody>
      </p:sp>
    </p:spTree>
    <p:extLst>
      <p:ext uri="{BB962C8B-B14F-4D97-AF65-F5344CB8AC3E}">
        <p14:creationId xmlns:p14="http://schemas.microsoft.com/office/powerpoint/2010/main" val="3501933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这两个方法初赛结果都很一般，第一名提交了三十多次结果，一直都比较差，没有一次结果超过</a:t>
            </a:r>
            <a:r>
              <a:rPr kumimoji="1" lang="en-US" altLang="zh-CN" dirty="0" smtClean="0"/>
              <a:t>0.7</a:t>
            </a:r>
            <a:r>
              <a:rPr kumimoji="1" lang="zh-CN" altLang="en-US" dirty="0" smtClean="0"/>
              <a:t>的</a:t>
            </a:r>
          </a:p>
          <a:p>
            <a:r>
              <a:rPr kumimoji="1" lang="zh-CN" altLang="en-US" dirty="0" smtClean="0"/>
              <a:t>这两个方法并不复杂，可以说相当初级，看起来加入很多育种知识，但是由于数据还是只有</a:t>
            </a:r>
            <a:r>
              <a:rPr kumimoji="1" lang="en-US" altLang="zh-CN" dirty="0" smtClean="0"/>
              <a:t>SNP</a:t>
            </a:r>
            <a:r>
              <a:rPr kumimoji="1" lang="zh-CN" altLang="en-US" dirty="0" smtClean="0"/>
              <a:t>，所以机器学习方法做</a:t>
            </a:r>
            <a:r>
              <a:rPr kumimoji="1" lang="en-US" altLang="zh-CN" dirty="0" smtClean="0"/>
              <a:t>feature</a:t>
            </a:r>
            <a:r>
              <a:rPr kumimoji="1" lang="zh-CN" altLang="en-US" dirty="0" smtClean="0"/>
              <a:t> </a:t>
            </a:r>
            <a:r>
              <a:rPr kumimoji="1" lang="en-US" altLang="zh-CN" dirty="0" smtClean="0"/>
              <a:t>selection</a:t>
            </a:r>
            <a:r>
              <a:rPr kumimoji="1" lang="zh-CN" altLang="en-US" dirty="0" smtClean="0"/>
              <a:t>不会有太大区别，至于回归模型，使用的是基本的全连接神经网络。</a:t>
            </a:r>
            <a:r>
              <a:rPr kumimoji="1" lang="en-US" altLang="zh-CN" dirty="0" smtClean="0"/>
              <a:t>Ensemble</a:t>
            </a:r>
            <a:r>
              <a:rPr kumimoji="1" lang="zh-CN" altLang="en-US" dirty="0" smtClean="0"/>
              <a:t>部分不是关键，一般大家参加机器学习比赛都喜欢用一下，提升效果大概也就是</a:t>
            </a:r>
            <a:r>
              <a:rPr kumimoji="1" lang="en-US" altLang="zh-CN" dirty="0" smtClean="0"/>
              <a:t>1%</a:t>
            </a:r>
            <a:r>
              <a:rPr kumimoji="1" lang="zh-CN" altLang="en-US" dirty="0" smtClean="0"/>
              <a:t>级别的。</a:t>
            </a:r>
          </a:p>
          <a:p>
            <a:r>
              <a:rPr kumimoji="1" lang="zh-CN" altLang="en-US" dirty="0" smtClean="0"/>
              <a:t>我们用我们刚开始做这个课题就用的很简单的方法，不加上任何经验，模拟复赛的测试方式，试图看一下我们的猜想是不是正确：简单的方法就好，因为确实很好预测，复杂的反而因为本身问题没解决好出现了问题。</a:t>
            </a:r>
          </a:p>
          <a:p>
            <a:r>
              <a:rPr lang="zh-CN" altLang="en-US" sz="1200" u="none" kern="1200" baseline="0" dirty="0" smtClean="0">
                <a:solidFill>
                  <a:schemeClr val="tx1"/>
                </a:solidFill>
                <a:latin typeface="+mn-lt"/>
                <a:ea typeface="+mn-ea"/>
                <a:cs typeface="+mn-cs"/>
              </a:rPr>
              <a:t>结果可以看到，我们几乎没有调参，不需要任何经验的模型，也可以在复赛的划分方式上取得好的结果，甚至更好一点。</a:t>
            </a:r>
            <a:endParaRPr kumimoji="1" lang="zh-CN" altLang="en-US" dirty="0" smtClean="0"/>
          </a:p>
          <a:p>
            <a:endParaRPr kumimoji="1" lang="zh-CN" altLang="en-US" dirty="0"/>
          </a:p>
        </p:txBody>
      </p:sp>
      <p:sp>
        <p:nvSpPr>
          <p:cNvPr id="4" name="幻灯片编号占位符 3"/>
          <p:cNvSpPr>
            <a:spLocks noGrp="1"/>
          </p:cNvSpPr>
          <p:nvPr>
            <p:ph type="sldNum" sz="quarter" idx="10"/>
          </p:nvPr>
        </p:nvSpPr>
        <p:spPr/>
        <p:txBody>
          <a:bodyPr/>
          <a:lstStyle/>
          <a:p>
            <a:fld id="{995BA7A7-ED3C-DD4A-9710-8451900B86DD}" type="slidenum">
              <a:rPr kumimoji="1" lang="zh-CN" altLang="en-US" smtClean="0"/>
              <a:t>8</a:t>
            </a:fld>
            <a:endParaRPr kumimoji="1" lang="zh-CN" altLang="en-US"/>
          </a:p>
        </p:txBody>
      </p:sp>
    </p:spTree>
    <p:extLst>
      <p:ext uri="{BB962C8B-B14F-4D97-AF65-F5344CB8AC3E}">
        <p14:creationId xmlns:p14="http://schemas.microsoft.com/office/powerpoint/2010/main" val="2590942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995BA7A7-ED3C-DD4A-9710-8451900B86DD}" type="slidenum">
              <a:rPr kumimoji="1" lang="zh-CN" altLang="en-US" smtClean="0"/>
              <a:t>9</a:t>
            </a:fld>
            <a:endParaRPr kumimoji="1" lang="zh-CN" altLang="en-US"/>
          </a:p>
        </p:txBody>
      </p:sp>
    </p:spTree>
    <p:extLst>
      <p:ext uri="{BB962C8B-B14F-4D97-AF65-F5344CB8AC3E}">
        <p14:creationId xmlns:p14="http://schemas.microsoft.com/office/powerpoint/2010/main" val="12696437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左边：每次测试在三个性状上面的平均结果</a:t>
            </a:r>
          </a:p>
          <a:p>
            <a:r>
              <a:rPr kumimoji="1" lang="zh-CN" altLang="en-US" dirty="0" smtClean="0"/>
              <a:t>右边：看一看每个样本在多次测试时的平均</a:t>
            </a:r>
            <a:r>
              <a:rPr kumimoji="1" lang="en-US" altLang="zh-CN" dirty="0" smtClean="0"/>
              <a:t>PCC</a:t>
            </a:r>
            <a:r>
              <a:rPr kumimoji="1" lang="zh-CN" altLang="en-US" dirty="0" smtClean="0"/>
              <a:t>，可以看到大多数测试和大多数样本都很好预测，尤其是测试次数多，随机误差被抹除，就看着结果更好了，实际上只需要测二十次左右结果就比较稳定了。</a:t>
            </a:r>
          </a:p>
          <a:p>
            <a:r>
              <a:rPr kumimoji="1" lang="zh-CN" altLang="en-US" dirty="0" smtClean="0"/>
              <a:t>作为对照，大家再看一下初赛时一些选手的结果。而因为初赛是的测试只是同一批父本母本的，大家可以提交很多次，而有的组因为模型不够好，提交了二三十次的最好结果依然只有</a:t>
            </a:r>
            <a:r>
              <a:rPr kumimoji="1" lang="en-US" altLang="zh-CN" dirty="0" smtClean="0"/>
              <a:t>0.5</a:t>
            </a:r>
            <a:r>
              <a:rPr kumimoji="1" lang="zh-CN" altLang="en-US" dirty="0" smtClean="0"/>
              <a:t>，</a:t>
            </a:r>
            <a:r>
              <a:rPr kumimoji="1" lang="en-US" altLang="zh-CN" dirty="0" smtClean="0"/>
              <a:t>0.6</a:t>
            </a:r>
            <a:r>
              <a:rPr kumimoji="1" lang="zh-CN" altLang="en-US" dirty="0" smtClean="0"/>
              <a:t>，而初赛是允许刷成绩的，但是在复赛的数据集上，因为本来就很好预测，结果显得就很好，大家可以看到比较好预测的时候甚至结果能达到</a:t>
            </a:r>
            <a:r>
              <a:rPr kumimoji="1" lang="en-US" altLang="zh-CN" dirty="0" smtClean="0"/>
              <a:t>0.9</a:t>
            </a:r>
            <a:r>
              <a:rPr kumimoji="1" lang="zh-CN" altLang="en-US" dirty="0" smtClean="0"/>
              <a:t>以上。所以结论就是这样：初赛的样本不好预测，复赛的样本大多数好预测。</a:t>
            </a:r>
          </a:p>
          <a:p>
            <a:r>
              <a:rPr kumimoji="1" lang="zh-CN" altLang="en-US" dirty="0" smtClean="0"/>
              <a:t>或者可以这么说，当训练集样本与需要测试的样本相似性高的时候就好预测，反之，有的样本与大多数样本相似性差，就很不好预测。简单的方法行不通。因为一般的机器学习比赛，不同的样本之间基本是独立的，大家很少考虑到这个问题，但是我们的比赛性质特殊，导致出现了这样的情况。</a:t>
            </a:r>
          </a:p>
          <a:p>
            <a:r>
              <a:rPr kumimoji="1" lang="zh-CN" altLang="en-US" dirty="0" smtClean="0"/>
              <a:t>当然我们是想出来办法把初赛的不好预测的结果提高得很高的，但是复赛的时候时间不够模型没有调整，反而是几乎没有什么设计的模型因为本来就容易没有掉进陷阱</a:t>
            </a:r>
            <a:endParaRPr kumimoji="1" lang="zh-CN" altLang="en-US" dirty="0"/>
          </a:p>
        </p:txBody>
      </p:sp>
      <p:sp>
        <p:nvSpPr>
          <p:cNvPr id="4" name="幻灯片编号占位符 3"/>
          <p:cNvSpPr>
            <a:spLocks noGrp="1"/>
          </p:cNvSpPr>
          <p:nvPr>
            <p:ph type="sldNum" sz="quarter" idx="10"/>
          </p:nvPr>
        </p:nvSpPr>
        <p:spPr/>
        <p:txBody>
          <a:bodyPr/>
          <a:lstStyle/>
          <a:p>
            <a:fld id="{995BA7A7-ED3C-DD4A-9710-8451900B86DD}" type="slidenum">
              <a:rPr kumimoji="1" lang="zh-CN" altLang="en-US" smtClean="0"/>
              <a:t>10</a:t>
            </a:fld>
            <a:endParaRPr kumimoji="1" lang="zh-CN" altLang="en-US"/>
          </a:p>
        </p:txBody>
      </p:sp>
    </p:spTree>
    <p:extLst>
      <p:ext uri="{BB962C8B-B14F-4D97-AF65-F5344CB8AC3E}">
        <p14:creationId xmlns:p14="http://schemas.microsoft.com/office/powerpoint/2010/main" val="17601894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kumimoji="1" lang="zh-CN" altLang="en-US" smtClean="0"/>
              <a:t>单击此处编辑母版标题样式</a:t>
            </a:r>
            <a:endParaRPr kumimoji="1"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smtClean="0"/>
              <a:t>单击此处编辑母版副标题样式</a:t>
            </a:r>
            <a:endParaRPr kumimoji="1" lang="zh-CN" altLang="en-US"/>
          </a:p>
        </p:txBody>
      </p:sp>
      <p:sp>
        <p:nvSpPr>
          <p:cNvPr id="4" name="日期占位符 3"/>
          <p:cNvSpPr>
            <a:spLocks noGrp="1"/>
          </p:cNvSpPr>
          <p:nvPr>
            <p:ph type="dt" sz="half" idx="10"/>
          </p:nvPr>
        </p:nvSpPr>
        <p:spPr/>
        <p:txBody>
          <a:bodyPr/>
          <a:lstStyle/>
          <a:p>
            <a:fld id="{FBE8F28D-8283-2F49-9E65-0950461B2E0D}" type="datetime1">
              <a:rPr kumimoji="1" lang="zh-CN" altLang="en-US" smtClean="0"/>
              <a:t>2018/2/6</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4BE502F4-4803-3441-A539-4361BBF020EF}" type="slidenum">
              <a:rPr kumimoji="1" lang="zh-CN" altLang="en-US" smtClean="0"/>
              <a:t>‹#›</a:t>
            </a:fld>
            <a:endParaRPr kumimoji="1" lang="zh-CN" altLang="en-US"/>
          </a:p>
        </p:txBody>
      </p:sp>
    </p:spTree>
    <p:extLst>
      <p:ext uri="{BB962C8B-B14F-4D97-AF65-F5344CB8AC3E}">
        <p14:creationId xmlns:p14="http://schemas.microsoft.com/office/powerpoint/2010/main" val="10180435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竖排文本占位符 2"/>
          <p:cNvSpPr>
            <a:spLocks noGrp="1"/>
          </p:cNvSpPr>
          <p:nvPr>
            <p:ph type="body" orient="vert" idx="1"/>
          </p:nvPr>
        </p:nvSpPr>
        <p:spPr/>
        <p:txBody>
          <a:bodyPr vert="eaVert"/>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10"/>
          </p:nvPr>
        </p:nvSpPr>
        <p:spPr/>
        <p:txBody>
          <a:bodyPr/>
          <a:lstStyle/>
          <a:p>
            <a:fld id="{37432DC1-784D-DC40-B3C7-B5166DE521CC}" type="datetime1">
              <a:rPr kumimoji="1" lang="zh-CN" altLang="en-US" smtClean="0"/>
              <a:t>2018/2/6</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4BE502F4-4803-3441-A539-4361BBF020EF}" type="slidenum">
              <a:rPr kumimoji="1" lang="zh-CN" altLang="en-US" smtClean="0"/>
              <a:t>‹#›</a:t>
            </a:fld>
            <a:endParaRPr kumimoji="1" lang="zh-CN" altLang="en-US"/>
          </a:p>
        </p:txBody>
      </p:sp>
    </p:spTree>
    <p:extLst>
      <p:ext uri="{BB962C8B-B14F-4D97-AF65-F5344CB8AC3E}">
        <p14:creationId xmlns:p14="http://schemas.microsoft.com/office/powerpoint/2010/main" val="15130858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kumimoji="1" lang="zh-CN" altLang="en-US" smtClean="0"/>
              <a:t>单击此处编辑母版标题样式</a:t>
            </a:r>
            <a:endParaRPr kumimoji="1" lang="zh-CN" altLang="en-US"/>
          </a:p>
        </p:txBody>
      </p:sp>
      <p:sp>
        <p:nvSpPr>
          <p:cNvPr id="3" name="竖排文本占位符 2"/>
          <p:cNvSpPr>
            <a:spLocks noGrp="1"/>
          </p:cNvSpPr>
          <p:nvPr>
            <p:ph type="body" orient="vert" idx="1"/>
          </p:nvPr>
        </p:nvSpPr>
        <p:spPr>
          <a:xfrm>
            <a:off x="838200" y="365125"/>
            <a:ext cx="7734300" cy="5811838"/>
          </a:xfrm>
        </p:spPr>
        <p:txBody>
          <a:bodyPr vert="eaVert"/>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10"/>
          </p:nvPr>
        </p:nvSpPr>
        <p:spPr/>
        <p:txBody>
          <a:bodyPr/>
          <a:lstStyle/>
          <a:p>
            <a:fld id="{DC793755-D730-F34B-95AE-470D56AF74D1}" type="datetime1">
              <a:rPr kumimoji="1" lang="zh-CN" altLang="en-US" smtClean="0"/>
              <a:t>2018/2/6</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4BE502F4-4803-3441-A539-4361BBF020EF}" type="slidenum">
              <a:rPr kumimoji="1" lang="zh-CN" altLang="en-US" smtClean="0"/>
              <a:t>‹#›</a:t>
            </a:fld>
            <a:endParaRPr kumimoji="1" lang="zh-CN" altLang="en-US"/>
          </a:p>
        </p:txBody>
      </p:sp>
    </p:spTree>
    <p:extLst>
      <p:ext uri="{BB962C8B-B14F-4D97-AF65-F5344CB8AC3E}">
        <p14:creationId xmlns:p14="http://schemas.microsoft.com/office/powerpoint/2010/main" val="20802185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内容占位符 2"/>
          <p:cNvSpPr>
            <a:spLocks noGrp="1"/>
          </p:cNvSpPr>
          <p:nvPr>
            <p:ph idx="1"/>
          </p:nvPr>
        </p:nvSpPr>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10"/>
          </p:nvPr>
        </p:nvSpPr>
        <p:spPr/>
        <p:txBody>
          <a:bodyPr/>
          <a:lstStyle/>
          <a:p>
            <a:fld id="{16FD15CD-3B7B-974D-B708-9726503BCDCA}" type="datetime1">
              <a:rPr kumimoji="1" lang="zh-CN" altLang="en-US" smtClean="0"/>
              <a:t>2018/2/6</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4BE502F4-4803-3441-A539-4361BBF020EF}" type="slidenum">
              <a:rPr kumimoji="1" lang="zh-CN" altLang="en-US" smtClean="0"/>
              <a:t>‹#›</a:t>
            </a:fld>
            <a:endParaRPr kumimoji="1" lang="zh-CN" altLang="en-US"/>
          </a:p>
        </p:txBody>
      </p:sp>
    </p:spTree>
    <p:extLst>
      <p:ext uri="{BB962C8B-B14F-4D97-AF65-F5344CB8AC3E}">
        <p14:creationId xmlns:p14="http://schemas.microsoft.com/office/powerpoint/2010/main" val="2322064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kumimoji="1" lang="zh-CN" altLang="en-US" smtClean="0"/>
              <a:t>单击此处编辑母版标题样式</a:t>
            </a:r>
            <a:endParaRPr kumimoji="1"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smtClean="0"/>
              <a:t>单击此处编辑母版文本样式</a:t>
            </a:r>
          </a:p>
        </p:txBody>
      </p:sp>
      <p:sp>
        <p:nvSpPr>
          <p:cNvPr id="4" name="日期占位符 3"/>
          <p:cNvSpPr>
            <a:spLocks noGrp="1"/>
          </p:cNvSpPr>
          <p:nvPr>
            <p:ph type="dt" sz="half" idx="10"/>
          </p:nvPr>
        </p:nvSpPr>
        <p:spPr/>
        <p:txBody>
          <a:bodyPr/>
          <a:lstStyle/>
          <a:p>
            <a:fld id="{1B6798A4-1961-9F43-B8BA-0F2E39D353EF}" type="datetime1">
              <a:rPr kumimoji="1" lang="zh-CN" altLang="en-US" smtClean="0"/>
              <a:t>2018/2/6</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4BE502F4-4803-3441-A539-4361BBF020EF}" type="slidenum">
              <a:rPr kumimoji="1" lang="zh-CN" altLang="en-US" smtClean="0"/>
              <a:t>‹#›</a:t>
            </a:fld>
            <a:endParaRPr kumimoji="1" lang="zh-CN" altLang="en-US"/>
          </a:p>
        </p:txBody>
      </p:sp>
    </p:spTree>
    <p:extLst>
      <p:ext uri="{BB962C8B-B14F-4D97-AF65-F5344CB8AC3E}">
        <p14:creationId xmlns:p14="http://schemas.microsoft.com/office/powerpoint/2010/main" val="2184873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内容占位符 2"/>
          <p:cNvSpPr>
            <a:spLocks noGrp="1"/>
          </p:cNvSpPr>
          <p:nvPr>
            <p:ph sz="half" idx="1"/>
          </p:nvPr>
        </p:nvSpPr>
        <p:spPr>
          <a:xfrm>
            <a:off x="838200" y="1825625"/>
            <a:ext cx="5181600" cy="4351338"/>
          </a:xfrm>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内容占位符 3"/>
          <p:cNvSpPr>
            <a:spLocks noGrp="1"/>
          </p:cNvSpPr>
          <p:nvPr>
            <p:ph sz="half" idx="2"/>
          </p:nvPr>
        </p:nvSpPr>
        <p:spPr>
          <a:xfrm>
            <a:off x="6172200" y="1825625"/>
            <a:ext cx="5181600" cy="4351338"/>
          </a:xfrm>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5" name="日期占位符 4"/>
          <p:cNvSpPr>
            <a:spLocks noGrp="1"/>
          </p:cNvSpPr>
          <p:nvPr>
            <p:ph type="dt" sz="half" idx="10"/>
          </p:nvPr>
        </p:nvSpPr>
        <p:spPr/>
        <p:txBody>
          <a:bodyPr/>
          <a:lstStyle/>
          <a:p>
            <a:fld id="{CF76154D-6428-5041-B11F-B841737EB003}" type="datetime1">
              <a:rPr kumimoji="1" lang="zh-CN" altLang="en-US" smtClean="0"/>
              <a:t>2018/2/6</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4BE502F4-4803-3441-A539-4361BBF020EF}" type="slidenum">
              <a:rPr kumimoji="1" lang="zh-CN" altLang="en-US" smtClean="0"/>
              <a:t>‹#›</a:t>
            </a:fld>
            <a:endParaRPr kumimoji="1" lang="zh-CN" altLang="en-US"/>
          </a:p>
        </p:txBody>
      </p:sp>
    </p:spTree>
    <p:extLst>
      <p:ext uri="{BB962C8B-B14F-4D97-AF65-F5344CB8AC3E}">
        <p14:creationId xmlns:p14="http://schemas.microsoft.com/office/powerpoint/2010/main" val="20677589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kumimoji="1" lang="zh-CN" altLang="en-US" smtClean="0"/>
              <a:t>单击此处编辑母版标题样式</a:t>
            </a:r>
            <a:endParaRPr kumimoji="1"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smtClean="0"/>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smtClean="0"/>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7" name="日期占位符 6"/>
          <p:cNvSpPr>
            <a:spLocks noGrp="1"/>
          </p:cNvSpPr>
          <p:nvPr>
            <p:ph type="dt" sz="half" idx="10"/>
          </p:nvPr>
        </p:nvSpPr>
        <p:spPr/>
        <p:txBody>
          <a:bodyPr/>
          <a:lstStyle/>
          <a:p>
            <a:fld id="{A0B69386-204E-464E-936F-BC9C6601B0C4}" type="datetime1">
              <a:rPr kumimoji="1" lang="zh-CN" altLang="en-US" smtClean="0"/>
              <a:t>2018/2/6</a:t>
            </a:fld>
            <a:endParaRPr kumimoji="1" lang="zh-CN" altLang="en-US"/>
          </a:p>
        </p:txBody>
      </p:sp>
      <p:sp>
        <p:nvSpPr>
          <p:cNvPr id="8" name="页脚占位符 7"/>
          <p:cNvSpPr>
            <a:spLocks noGrp="1"/>
          </p:cNvSpPr>
          <p:nvPr>
            <p:ph type="ftr" sz="quarter" idx="11"/>
          </p:nvPr>
        </p:nvSpPr>
        <p:spPr/>
        <p:txBody>
          <a:bodyPr/>
          <a:lstStyle/>
          <a:p>
            <a:endParaRPr kumimoji="1" lang="zh-CN" altLang="en-US"/>
          </a:p>
        </p:txBody>
      </p:sp>
      <p:sp>
        <p:nvSpPr>
          <p:cNvPr id="9" name="幻灯片编号占位符 8"/>
          <p:cNvSpPr>
            <a:spLocks noGrp="1"/>
          </p:cNvSpPr>
          <p:nvPr>
            <p:ph type="sldNum" sz="quarter" idx="12"/>
          </p:nvPr>
        </p:nvSpPr>
        <p:spPr/>
        <p:txBody>
          <a:bodyPr/>
          <a:lstStyle/>
          <a:p>
            <a:fld id="{4BE502F4-4803-3441-A539-4361BBF020EF}" type="slidenum">
              <a:rPr kumimoji="1" lang="zh-CN" altLang="en-US" smtClean="0"/>
              <a:t>‹#›</a:t>
            </a:fld>
            <a:endParaRPr kumimoji="1" lang="zh-CN" altLang="en-US"/>
          </a:p>
        </p:txBody>
      </p:sp>
    </p:spTree>
    <p:extLst>
      <p:ext uri="{BB962C8B-B14F-4D97-AF65-F5344CB8AC3E}">
        <p14:creationId xmlns:p14="http://schemas.microsoft.com/office/powerpoint/2010/main" val="960065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日期占位符 2"/>
          <p:cNvSpPr>
            <a:spLocks noGrp="1"/>
          </p:cNvSpPr>
          <p:nvPr>
            <p:ph type="dt" sz="half" idx="10"/>
          </p:nvPr>
        </p:nvSpPr>
        <p:spPr/>
        <p:txBody>
          <a:bodyPr/>
          <a:lstStyle/>
          <a:p>
            <a:fld id="{5B750C33-F4CF-5045-B600-711B268AE7B4}" type="datetime1">
              <a:rPr kumimoji="1" lang="zh-CN" altLang="en-US" smtClean="0"/>
              <a:t>2018/2/6</a:t>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幻灯片编号占位符 4"/>
          <p:cNvSpPr>
            <a:spLocks noGrp="1"/>
          </p:cNvSpPr>
          <p:nvPr>
            <p:ph type="sldNum" sz="quarter" idx="12"/>
          </p:nvPr>
        </p:nvSpPr>
        <p:spPr/>
        <p:txBody>
          <a:bodyPr/>
          <a:lstStyle/>
          <a:p>
            <a:fld id="{4BE502F4-4803-3441-A539-4361BBF020EF}" type="slidenum">
              <a:rPr kumimoji="1" lang="zh-CN" altLang="en-US" smtClean="0"/>
              <a:t>‹#›</a:t>
            </a:fld>
            <a:endParaRPr kumimoji="1" lang="zh-CN" altLang="en-US"/>
          </a:p>
        </p:txBody>
      </p:sp>
    </p:spTree>
    <p:extLst>
      <p:ext uri="{BB962C8B-B14F-4D97-AF65-F5344CB8AC3E}">
        <p14:creationId xmlns:p14="http://schemas.microsoft.com/office/powerpoint/2010/main" val="8212450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A92DE16-46DC-CA43-9376-989E5E3CB96C}" type="datetime1">
              <a:rPr kumimoji="1" lang="zh-CN" altLang="en-US" smtClean="0"/>
              <a:t>2018/2/6</a:t>
            </a:fld>
            <a:endParaRPr kumimoji="1" lang="zh-CN" altLang="en-US"/>
          </a:p>
        </p:txBody>
      </p:sp>
      <p:sp>
        <p:nvSpPr>
          <p:cNvPr id="3" name="页脚占位符 2"/>
          <p:cNvSpPr>
            <a:spLocks noGrp="1"/>
          </p:cNvSpPr>
          <p:nvPr>
            <p:ph type="ftr" sz="quarter" idx="11"/>
          </p:nvPr>
        </p:nvSpPr>
        <p:spPr/>
        <p:txBody>
          <a:bodyPr/>
          <a:lstStyle/>
          <a:p>
            <a:endParaRPr kumimoji="1" lang="zh-CN" altLang="en-US"/>
          </a:p>
        </p:txBody>
      </p:sp>
      <p:sp>
        <p:nvSpPr>
          <p:cNvPr id="4" name="幻灯片编号占位符 3"/>
          <p:cNvSpPr>
            <a:spLocks noGrp="1"/>
          </p:cNvSpPr>
          <p:nvPr>
            <p:ph type="sldNum" sz="quarter" idx="12"/>
          </p:nvPr>
        </p:nvSpPr>
        <p:spPr/>
        <p:txBody>
          <a:bodyPr/>
          <a:lstStyle/>
          <a:p>
            <a:fld id="{4BE502F4-4803-3441-A539-4361BBF020EF}" type="slidenum">
              <a:rPr kumimoji="1" lang="zh-CN" altLang="en-US" smtClean="0"/>
              <a:t>‹#›</a:t>
            </a:fld>
            <a:endParaRPr kumimoji="1" lang="zh-CN" altLang="en-US"/>
          </a:p>
        </p:txBody>
      </p:sp>
    </p:spTree>
    <p:extLst>
      <p:ext uri="{BB962C8B-B14F-4D97-AF65-F5344CB8AC3E}">
        <p14:creationId xmlns:p14="http://schemas.microsoft.com/office/powerpoint/2010/main" val="7888955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smtClean="0"/>
              <a:t>单击此处编辑母版标题样式</a:t>
            </a:r>
            <a:endParaRPr kumimoji="1"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smtClean="0"/>
              <a:t>单击此处编辑母版文本样式</a:t>
            </a:r>
          </a:p>
        </p:txBody>
      </p:sp>
      <p:sp>
        <p:nvSpPr>
          <p:cNvPr id="5" name="日期占位符 4"/>
          <p:cNvSpPr>
            <a:spLocks noGrp="1"/>
          </p:cNvSpPr>
          <p:nvPr>
            <p:ph type="dt" sz="half" idx="10"/>
          </p:nvPr>
        </p:nvSpPr>
        <p:spPr/>
        <p:txBody>
          <a:bodyPr/>
          <a:lstStyle/>
          <a:p>
            <a:fld id="{EC353637-FF5D-EE4F-846C-65D58B128CA8}" type="datetime1">
              <a:rPr kumimoji="1" lang="zh-CN" altLang="en-US" smtClean="0"/>
              <a:t>2018/2/6</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4BE502F4-4803-3441-A539-4361BBF020EF}" type="slidenum">
              <a:rPr kumimoji="1" lang="zh-CN" altLang="en-US" smtClean="0"/>
              <a:t>‹#›</a:t>
            </a:fld>
            <a:endParaRPr kumimoji="1" lang="zh-CN" altLang="en-US"/>
          </a:p>
        </p:txBody>
      </p:sp>
    </p:spTree>
    <p:extLst>
      <p:ext uri="{BB962C8B-B14F-4D97-AF65-F5344CB8AC3E}">
        <p14:creationId xmlns:p14="http://schemas.microsoft.com/office/powerpoint/2010/main" val="4041277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smtClean="0"/>
              <a:t>单击此处编辑母版标题样式</a:t>
            </a:r>
            <a:endParaRPr kumimoji="1"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smtClean="0"/>
              <a:t>单击此处编辑母版文本样式</a:t>
            </a:r>
          </a:p>
        </p:txBody>
      </p:sp>
      <p:sp>
        <p:nvSpPr>
          <p:cNvPr id="5" name="日期占位符 4"/>
          <p:cNvSpPr>
            <a:spLocks noGrp="1"/>
          </p:cNvSpPr>
          <p:nvPr>
            <p:ph type="dt" sz="half" idx="10"/>
          </p:nvPr>
        </p:nvSpPr>
        <p:spPr/>
        <p:txBody>
          <a:bodyPr/>
          <a:lstStyle/>
          <a:p>
            <a:fld id="{3A849DA8-9289-7A4E-A498-5AA3C88BD287}" type="datetime1">
              <a:rPr kumimoji="1" lang="zh-CN" altLang="en-US" smtClean="0"/>
              <a:t>2018/2/6</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4BE502F4-4803-3441-A539-4361BBF020EF}" type="slidenum">
              <a:rPr kumimoji="1" lang="zh-CN" altLang="en-US" smtClean="0"/>
              <a:t>‹#›</a:t>
            </a:fld>
            <a:endParaRPr kumimoji="1" lang="zh-CN" altLang="en-US"/>
          </a:p>
        </p:txBody>
      </p:sp>
    </p:spTree>
    <p:extLst>
      <p:ext uri="{BB962C8B-B14F-4D97-AF65-F5344CB8AC3E}">
        <p14:creationId xmlns:p14="http://schemas.microsoft.com/office/powerpoint/2010/main" val="1831718401"/>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smtClean="0"/>
              <a:t>单击此处编辑母版标题样式</a:t>
            </a:r>
            <a:endParaRPr kumimoji="1"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766AD1D-42CB-0E46-A788-C06F3BD4EEB7}" type="datetime1">
              <a:rPr kumimoji="1" lang="zh-CN" altLang="en-US" smtClean="0"/>
              <a:t>2018/2/6</a:t>
            </a:fld>
            <a:endParaRPr kumimoji="1"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幻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BE502F4-4803-3441-A539-4361BBF020EF}" type="slidenum">
              <a:rPr kumimoji="1" lang="zh-CN" altLang="en-US" smtClean="0"/>
              <a:t>‹#›</a:t>
            </a:fld>
            <a:endParaRPr kumimoji="1" lang="zh-CN" altLang="en-US"/>
          </a:p>
        </p:txBody>
      </p:sp>
    </p:spTree>
    <p:extLst>
      <p:ext uri="{BB962C8B-B14F-4D97-AF65-F5344CB8AC3E}">
        <p14:creationId xmlns:p14="http://schemas.microsoft.com/office/powerpoint/2010/main" val="4774211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89.png"/></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2.png"/><Relationship Id="rId5"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image" Target="../media/image141.png"/><Relationship Id="rId6" Type="http://schemas.openxmlformats.org/officeDocument/2006/relationships/image" Target="../media/image150.png"/><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21.png"/><Relationship Id="rId6" Type="http://schemas.openxmlformats.org/officeDocument/2006/relationships/image" Target="../media/image33.png"/><Relationship Id="rId7" Type="http://schemas.openxmlformats.org/officeDocument/2006/relationships/image" Target="../media/image34.png"/><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24.png"/><Relationship Id="rId6" Type="http://schemas.openxmlformats.org/officeDocument/2006/relationships/image" Target="../media/image25.png"/><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png"/><Relationship Id="rId5" Type="http://schemas.openxmlformats.org/officeDocument/2006/relationships/image" Target="../media/image28.png"/><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0.png"/><Relationship Id="rId5" Type="http://schemas.openxmlformats.org/officeDocument/2006/relationships/image" Target="../media/image30.tiff"/><Relationship Id="rId6" Type="http://schemas.openxmlformats.org/officeDocument/2006/relationships/image" Target="../media/image31.tiff"/><Relationship Id="rId7" Type="http://schemas.openxmlformats.org/officeDocument/2006/relationships/image" Target="../media/image32.png"/><Relationship Id="rId8" Type="http://schemas.openxmlformats.org/officeDocument/2006/relationships/image" Target="../media/image36.png"/><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37.png"/><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38.tiff"/></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4" Type="http://schemas.openxmlformats.org/officeDocument/2006/relationships/image" Target="../media/image51.png"/><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image" Target="../media/image53.png"/><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4" Type="http://schemas.openxmlformats.org/officeDocument/2006/relationships/image" Target="../media/image42.png"/><Relationship Id="rId5" Type="http://schemas.openxmlformats.org/officeDocument/2006/relationships/image" Target="../media/image56.png"/><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5.xml.rels><?xml version="1.0" encoding="UTF-8" standalone="yes"?>
<Relationships xmlns="http://schemas.openxmlformats.org/package/2006/relationships"><Relationship Id="rId3" Type="http://schemas.openxmlformats.org/officeDocument/2006/relationships/image" Target="../media/image44.png"/><Relationship Id="rId4" Type="http://schemas.openxmlformats.org/officeDocument/2006/relationships/image" Target="../media/image45.png"/><Relationship Id="rId5" Type="http://schemas.openxmlformats.org/officeDocument/2006/relationships/image" Target="../media/image46.png"/><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4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tiff"/><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4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1.png"/></Relationships>
</file>

<file path=ppt/slides/_rels/slide45.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tiff"/><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48.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140.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4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0.xml.rels><?xml version="1.0" encoding="UTF-8" standalone="yes"?>
<Relationships xmlns="http://schemas.openxmlformats.org/package/2006/relationships"><Relationship Id="rId3" Type="http://schemas.openxmlformats.org/officeDocument/2006/relationships/image" Target="../media/image50.tiff"/><Relationship Id="rId4" Type="http://schemas.openxmlformats.org/officeDocument/2006/relationships/image" Target="../media/image51.tiff"/><Relationship Id="rId5" Type="http://schemas.openxmlformats.org/officeDocument/2006/relationships/image" Target="../media/image52.tiff"/><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51.xml.rels><?xml version="1.0" encoding="UTF-8" standalone="yes"?>
<Relationships xmlns="http://schemas.openxmlformats.org/package/2006/relationships"><Relationship Id="rId3" Type="http://schemas.openxmlformats.org/officeDocument/2006/relationships/image" Target="../media/image54.png"/><Relationship Id="rId4" Type="http://schemas.openxmlformats.org/officeDocument/2006/relationships/image" Target="../media/image260.png"/><Relationship Id="rId5" Type="http://schemas.openxmlformats.org/officeDocument/2006/relationships/image" Target="../media/image250.png"/><Relationship Id="rId6" Type="http://schemas.openxmlformats.org/officeDocument/2006/relationships/image" Target="../media/image55.png"/><Relationship Id="rId7" Type="http://schemas.openxmlformats.org/officeDocument/2006/relationships/image" Target="../media/image57.png"/><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8.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9.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0.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1.png"/></Relationships>
</file>

<file path=ppt/slides/_rels/slide56.xml.rels><?xml version="1.0" encoding="UTF-8" standalone="yes"?>
<Relationships xmlns="http://schemas.openxmlformats.org/package/2006/relationships"><Relationship Id="rId3" Type="http://schemas.openxmlformats.org/officeDocument/2006/relationships/image" Target="../media/image62.tiff"/><Relationship Id="rId4" Type="http://schemas.openxmlformats.org/officeDocument/2006/relationships/image" Target="../media/image63.tiff"/><Relationship Id="rId5" Type="http://schemas.openxmlformats.org/officeDocument/2006/relationships/image" Target="../media/image64.tiff"/><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5.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6.png"/><Relationship Id="rId3" Type="http://schemas.openxmlformats.org/officeDocument/2006/relationships/image" Target="../media/image67.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8.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9.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0.png"/><Relationship Id="rId3" Type="http://schemas.openxmlformats.org/officeDocument/2006/relationships/image" Target="../media/image71.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2.png"/></Relationships>
</file>

<file path=ppt/slides/_rels/slide63.xml.rels><?xml version="1.0" encoding="UTF-8" standalone="yes"?>
<Relationships xmlns="http://schemas.openxmlformats.org/package/2006/relationships"><Relationship Id="rId3" Type="http://schemas.openxmlformats.org/officeDocument/2006/relationships/image" Target="../media/image74.png"/><Relationship Id="rId4" Type="http://schemas.openxmlformats.org/officeDocument/2006/relationships/image" Target="../media/image75.png"/><Relationship Id="rId1" Type="http://schemas.openxmlformats.org/officeDocument/2006/relationships/slideLayout" Target="../slideLayouts/slideLayout2.xml"/><Relationship Id="rId2" Type="http://schemas.openxmlformats.org/officeDocument/2006/relationships/image" Target="../media/image73.png"/></Relationships>
</file>

<file path=ppt/slides/_rels/slide64.xml.rels><?xml version="1.0" encoding="UTF-8" standalone="yes"?>
<Relationships xmlns="http://schemas.openxmlformats.org/package/2006/relationships"><Relationship Id="rId3" Type="http://schemas.openxmlformats.org/officeDocument/2006/relationships/image" Target="../media/image77.png"/><Relationship Id="rId4" Type="http://schemas.openxmlformats.org/officeDocument/2006/relationships/image" Target="../media/image78.png"/><Relationship Id="rId1" Type="http://schemas.openxmlformats.org/officeDocument/2006/relationships/slideLayout" Target="../slideLayouts/slideLayout2.xml"/><Relationship Id="rId2" Type="http://schemas.openxmlformats.org/officeDocument/2006/relationships/image" Target="../media/image76.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9.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0.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1.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2.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3.png"/><Relationship Id="rId3" Type="http://schemas.openxmlformats.org/officeDocument/2006/relationships/image" Target="../media/image8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85.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86.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87.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8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2643188" y="1914525"/>
            <a:ext cx="6210300" cy="1138238"/>
          </a:xfrm>
        </p:spPr>
        <p:txBody>
          <a:bodyPr/>
          <a:lstStyle/>
          <a:p>
            <a:r>
              <a:rPr kumimoji="1" lang="en-US" altLang="zh-CN" dirty="0" err="1" smtClean="0"/>
              <a:t>eMaize</a:t>
            </a:r>
            <a:r>
              <a:rPr kumimoji="1" lang="en-US" altLang="zh-CN" dirty="0" smtClean="0"/>
              <a:t> work report</a:t>
            </a:r>
            <a:endParaRPr kumimoji="1" lang="zh-CN" altLang="en-US" dirty="0"/>
          </a:p>
        </p:txBody>
      </p:sp>
      <p:sp>
        <p:nvSpPr>
          <p:cNvPr id="3" name="副标题 2"/>
          <p:cNvSpPr>
            <a:spLocks noGrp="1"/>
          </p:cNvSpPr>
          <p:nvPr>
            <p:ph type="subTitle" idx="1"/>
          </p:nvPr>
        </p:nvSpPr>
        <p:spPr/>
        <p:txBody>
          <a:bodyPr/>
          <a:lstStyle/>
          <a:p>
            <a:r>
              <a:rPr kumimoji="1" lang="en-US" altLang="zh-CN" dirty="0" smtClean="0"/>
              <a:t>Shi </a:t>
            </a:r>
            <a:r>
              <a:rPr kumimoji="1" lang="en-US" altLang="zh-CN" dirty="0" err="1" smtClean="0"/>
              <a:t>Binbin</a:t>
            </a:r>
            <a:endParaRPr kumimoji="1" lang="zh-CN" altLang="en-US" dirty="0" smtClean="0"/>
          </a:p>
          <a:p>
            <a:r>
              <a:rPr kumimoji="1" lang="en-US" altLang="zh-CN" dirty="0" smtClean="0"/>
              <a:t>Chen </a:t>
            </a:r>
            <a:r>
              <a:rPr kumimoji="1" lang="en-US" altLang="zh-CN" dirty="0" err="1" smtClean="0"/>
              <a:t>Xupeng</a:t>
            </a:r>
            <a:endParaRPr kumimoji="1" lang="zh-CN" altLang="en-US" dirty="0"/>
          </a:p>
        </p:txBody>
      </p:sp>
      <p:sp>
        <p:nvSpPr>
          <p:cNvPr id="4" name="幻灯片编号占位符 3"/>
          <p:cNvSpPr>
            <a:spLocks noGrp="1"/>
          </p:cNvSpPr>
          <p:nvPr>
            <p:ph type="sldNum" sz="quarter" idx="12"/>
          </p:nvPr>
        </p:nvSpPr>
        <p:spPr/>
        <p:txBody>
          <a:bodyPr/>
          <a:lstStyle/>
          <a:p>
            <a:fld id="{4BE502F4-4803-3441-A539-4361BBF020EF}" type="slidenum">
              <a:rPr kumimoji="1" lang="zh-CN" altLang="en-US" smtClean="0"/>
              <a:t>1</a:t>
            </a:fld>
            <a:endParaRPr kumimoji="1" lang="zh-CN" altLang="en-US"/>
          </a:p>
        </p:txBody>
      </p:sp>
    </p:spTree>
    <p:extLst>
      <p:ext uri="{BB962C8B-B14F-4D97-AF65-F5344CB8AC3E}">
        <p14:creationId xmlns:p14="http://schemas.microsoft.com/office/powerpoint/2010/main" val="125530902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9733" y="0"/>
            <a:ext cx="10190018" cy="900545"/>
          </a:xfrm>
        </p:spPr>
        <p:txBody>
          <a:bodyPr/>
          <a:lstStyle/>
          <a:p>
            <a:r>
              <a:rPr kumimoji="1" lang="en-US" altLang="zh-CN" dirty="0" smtClean="0"/>
              <a:t>PCC distribution</a:t>
            </a:r>
            <a:endParaRPr kumimoji="1" lang="zh-CN" altLang="en-US" dirty="0"/>
          </a:p>
        </p:txBody>
      </p:sp>
      <p:sp>
        <p:nvSpPr>
          <p:cNvPr id="3" name="内容占位符 2"/>
          <p:cNvSpPr>
            <a:spLocks noGrp="1"/>
          </p:cNvSpPr>
          <p:nvPr>
            <p:ph idx="1"/>
          </p:nvPr>
        </p:nvSpPr>
        <p:spPr>
          <a:xfrm>
            <a:off x="359429" y="1434718"/>
            <a:ext cx="4713343" cy="4387458"/>
          </a:xfrm>
        </p:spPr>
        <p:txBody>
          <a:bodyPr/>
          <a:lstStyle/>
          <a:p>
            <a:r>
              <a:rPr kumimoji="1" lang="en-US" altLang="zh-CN" dirty="0" smtClean="0"/>
              <a:t>Do 1000</a:t>
            </a:r>
            <a:r>
              <a:rPr kumimoji="1" lang="zh-CN" altLang="en-US" dirty="0" smtClean="0"/>
              <a:t> </a:t>
            </a:r>
            <a:r>
              <a:rPr kumimoji="1" lang="en-US" altLang="zh-CN" dirty="0" smtClean="0"/>
              <a:t>times</a:t>
            </a:r>
            <a:r>
              <a:rPr kumimoji="1" lang="zh-CN" altLang="en-US" dirty="0" smtClean="0"/>
              <a:t> </a:t>
            </a:r>
            <a:r>
              <a:rPr kumimoji="1" lang="en-US" altLang="zh-CN" dirty="0" smtClean="0"/>
              <a:t>cross</a:t>
            </a:r>
            <a:r>
              <a:rPr kumimoji="1" lang="zh-CN" altLang="en-US" dirty="0" smtClean="0"/>
              <a:t> </a:t>
            </a:r>
            <a:r>
              <a:rPr kumimoji="1" lang="en-US" altLang="zh-CN" dirty="0" smtClean="0"/>
              <a:t>sampling</a:t>
            </a:r>
            <a:r>
              <a:rPr kumimoji="1" lang="zh-CN" altLang="en-US" dirty="0" smtClean="0"/>
              <a:t> </a:t>
            </a:r>
            <a:r>
              <a:rPr kumimoji="1" lang="en-US" altLang="zh-CN" dirty="0" smtClean="0"/>
              <a:t>test.</a:t>
            </a:r>
          </a:p>
          <a:p>
            <a:endParaRPr kumimoji="1" lang="en-US" altLang="zh-CN" dirty="0"/>
          </a:p>
          <a:p>
            <a:r>
              <a:rPr kumimoji="1" lang="en-US" altLang="zh-CN" dirty="0" smtClean="0"/>
              <a:t>Left: 1000 CV’s PCC</a:t>
            </a:r>
          </a:p>
          <a:p>
            <a:endParaRPr kumimoji="1" lang="en-US" altLang="zh-CN" dirty="0" smtClean="0"/>
          </a:p>
          <a:p>
            <a:r>
              <a:rPr kumimoji="1" lang="en-US" altLang="zh-CN" dirty="0" smtClean="0"/>
              <a:t>Right: </a:t>
            </a:r>
            <a:r>
              <a:rPr kumimoji="1" lang="en-US" altLang="zh-CN" dirty="0"/>
              <a:t>s</a:t>
            </a:r>
            <a:r>
              <a:rPr kumimoji="1" lang="en-US" altLang="zh-CN" dirty="0" smtClean="0"/>
              <a:t>ample average PCC</a:t>
            </a:r>
            <a:endParaRPr kumimoji="1" lang="zh-CN" altLang="en-US" dirty="0" smtClean="0"/>
          </a:p>
          <a:p>
            <a:endParaRPr kumimoji="1" lang="zh-CN" altLang="en-US" dirty="0"/>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92468" y="219271"/>
            <a:ext cx="3623345" cy="6598068"/>
          </a:xfrm>
          <a:prstGeom prst="rect">
            <a:avLst/>
          </a:prstGeom>
        </p:spPr>
      </p:pic>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21027" y="219271"/>
            <a:ext cx="3645713" cy="6598068"/>
          </a:xfrm>
          <a:prstGeom prst="rect">
            <a:avLst/>
          </a:prstGeom>
        </p:spPr>
      </p:pic>
      <p:sp>
        <p:nvSpPr>
          <p:cNvPr id="7" name="幻灯片编号占位符 6"/>
          <p:cNvSpPr>
            <a:spLocks noGrp="1"/>
          </p:cNvSpPr>
          <p:nvPr>
            <p:ph type="sldNum" sz="quarter" idx="12"/>
          </p:nvPr>
        </p:nvSpPr>
        <p:spPr/>
        <p:txBody>
          <a:bodyPr/>
          <a:lstStyle/>
          <a:p>
            <a:fld id="{4BE502F4-4803-3441-A539-4361BBF020EF}" type="slidenum">
              <a:rPr kumimoji="1" lang="zh-CN" altLang="en-US" smtClean="0"/>
              <a:t>10</a:t>
            </a:fld>
            <a:endParaRPr kumimoji="1" lang="zh-CN" altLang="en-US"/>
          </a:p>
        </p:txBody>
      </p:sp>
    </p:spTree>
    <p:extLst>
      <p:ext uri="{BB962C8B-B14F-4D97-AF65-F5344CB8AC3E}">
        <p14:creationId xmlns:p14="http://schemas.microsoft.com/office/powerpoint/2010/main" val="87012842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88818" y="34918"/>
            <a:ext cx="10515600" cy="1325563"/>
          </a:xfrm>
        </p:spPr>
        <p:txBody>
          <a:bodyPr/>
          <a:lstStyle/>
          <a:p>
            <a:r>
              <a:rPr kumimoji="1" lang="en-US" altLang="zh-CN" dirty="0"/>
              <a:t>Parent</a:t>
            </a:r>
            <a:r>
              <a:rPr kumimoji="1" lang="zh-CN" altLang="en-US" dirty="0"/>
              <a:t> </a:t>
            </a:r>
            <a:r>
              <a:rPr kumimoji="1" lang="en-US" altLang="zh-CN" dirty="0"/>
              <a:t>level</a:t>
            </a:r>
            <a:r>
              <a:rPr kumimoji="1" lang="zh-CN" altLang="en-US" dirty="0"/>
              <a:t> </a:t>
            </a:r>
            <a:r>
              <a:rPr kumimoji="1" lang="en-US" altLang="zh-CN" dirty="0"/>
              <a:t>PCC</a:t>
            </a:r>
            <a:r>
              <a:rPr kumimoji="1" lang="zh-CN" altLang="en-US" dirty="0"/>
              <a:t/>
            </a:r>
            <a:br>
              <a:rPr kumimoji="1" lang="zh-CN" altLang="en-US" dirty="0"/>
            </a:br>
            <a:endParaRPr kumimoji="1" lang="zh-CN" altLang="en-US" dirty="0"/>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8631" y="2002867"/>
            <a:ext cx="6214422" cy="3188980"/>
          </a:xfrm>
          <a:prstGeom prst="rect">
            <a:avLst/>
          </a:prstGeom>
        </p:spPr>
      </p:pic>
      <p:sp>
        <p:nvSpPr>
          <p:cNvPr id="3" name="幻灯片编号占位符 2"/>
          <p:cNvSpPr>
            <a:spLocks noGrp="1"/>
          </p:cNvSpPr>
          <p:nvPr>
            <p:ph type="sldNum" sz="quarter" idx="12"/>
          </p:nvPr>
        </p:nvSpPr>
        <p:spPr/>
        <p:txBody>
          <a:bodyPr/>
          <a:lstStyle/>
          <a:p>
            <a:fld id="{4BE502F4-4803-3441-A539-4361BBF020EF}" type="slidenum">
              <a:rPr kumimoji="1" lang="zh-CN" altLang="en-US" smtClean="0"/>
              <a:t>11</a:t>
            </a:fld>
            <a:endParaRPr kumimoji="1" lang="zh-CN" altLang="en-US"/>
          </a:p>
        </p:txBody>
      </p:sp>
      <p:sp>
        <p:nvSpPr>
          <p:cNvPr id="7" name="内容占位符 6"/>
          <p:cNvSpPr>
            <a:spLocks noGrp="1"/>
          </p:cNvSpPr>
          <p:nvPr>
            <p:ph idx="1"/>
          </p:nvPr>
        </p:nvSpPr>
        <p:spPr>
          <a:xfrm>
            <a:off x="588818" y="1292964"/>
            <a:ext cx="10515600" cy="4351338"/>
          </a:xfrm>
        </p:spPr>
        <p:txBody>
          <a:bodyPr/>
          <a:lstStyle/>
          <a:p>
            <a:r>
              <a:rPr kumimoji="1" lang="en-US" altLang="zh-CN" dirty="0" smtClean="0"/>
              <a:t>Most parents are easy to predict</a:t>
            </a:r>
            <a:endParaRPr kumimoji="1" lang="zh-CN" altLang="en-US" dirty="0"/>
          </a:p>
        </p:txBody>
      </p:sp>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73054" y="0"/>
            <a:ext cx="5155483" cy="3439363"/>
          </a:xfrm>
          <a:prstGeom prst="rect">
            <a:avLst/>
          </a:prstGeom>
        </p:spPr>
      </p:pic>
      <p:pic>
        <p:nvPicPr>
          <p:cNvPr id="8" name="内容占位符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73053" y="3497903"/>
            <a:ext cx="5155483" cy="3387889"/>
          </a:xfrm>
          <a:prstGeom prst="rect">
            <a:avLst/>
          </a:prstGeom>
        </p:spPr>
      </p:pic>
    </p:spTree>
    <p:extLst>
      <p:ext uri="{BB962C8B-B14F-4D97-AF65-F5344CB8AC3E}">
        <p14:creationId xmlns:p14="http://schemas.microsoft.com/office/powerpoint/2010/main" val="10178541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38345" y="-160644"/>
            <a:ext cx="10515600" cy="1325563"/>
          </a:xfrm>
        </p:spPr>
        <p:txBody>
          <a:bodyPr/>
          <a:lstStyle/>
          <a:p>
            <a:r>
              <a:rPr kumimoji="1" lang="en-US" altLang="zh-CN" dirty="0" smtClean="0"/>
              <a:t>Conclusion and Goal</a:t>
            </a:r>
            <a:endParaRPr kumimoji="1" lang="zh-CN" altLang="en-US" dirty="0"/>
          </a:p>
        </p:txBody>
      </p:sp>
      <p:sp>
        <p:nvSpPr>
          <p:cNvPr id="3" name="内容占位符 2"/>
          <p:cNvSpPr>
            <a:spLocks noGrp="1"/>
          </p:cNvSpPr>
          <p:nvPr>
            <p:ph idx="1"/>
          </p:nvPr>
        </p:nvSpPr>
        <p:spPr>
          <a:xfrm>
            <a:off x="838200" y="1164920"/>
            <a:ext cx="10873636" cy="5191429"/>
          </a:xfrm>
        </p:spPr>
        <p:txBody>
          <a:bodyPr>
            <a:normAutofit fontScale="92500" lnSpcReduction="20000"/>
          </a:bodyPr>
          <a:lstStyle/>
          <a:p>
            <a:r>
              <a:rPr kumimoji="1" lang="en-US" altLang="zh-CN" sz="3600" dirty="0" smtClean="0"/>
              <a:t>Our</a:t>
            </a:r>
            <a:r>
              <a:rPr kumimoji="1" lang="zh-CN" altLang="en-US" sz="3600" dirty="0" smtClean="0"/>
              <a:t> </a:t>
            </a:r>
            <a:r>
              <a:rPr kumimoji="1" lang="en-US" altLang="zh-CN" sz="3600" dirty="0" smtClean="0"/>
              <a:t>conclusion</a:t>
            </a:r>
            <a:r>
              <a:rPr kumimoji="1" lang="zh-CN" altLang="en-US" sz="3600" dirty="0" smtClean="0"/>
              <a:t>：</a:t>
            </a:r>
          </a:p>
          <a:p>
            <a:pPr lvl="1"/>
            <a:r>
              <a:rPr kumimoji="1" lang="en-US" altLang="zh-CN" dirty="0" smtClean="0"/>
              <a:t>The</a:t>
            </a:r>
            <a:r>
              <a:rPr kumimoji="1" lang="zh-CN" altLang="en-US" dirty="0" smtClean="0"/>
              <a:t> </a:t>
            </a:r>
            <a:r>
              <a:rPr kumimoji="1" lang="en-US" altLang="zh-CN" dirty="0" smtClean="0"/>
              <a:t>predicting</a:t>
            </a:r>
            <a:r>
              <a:rPr kumimoji="1" lang="zh-CN" altLang="en-US" dirty="0" smtClean="0"/>
              <a:t> </a:t>
            </a:r>
            <a:r>
              <a:rPr kumimoji="1" lang="en-US" altLang="zh-CN" dirty="0" smtClean="0"/>
              <a:t>difficulty</a:t>
            </a:r>
            <a:r>
              <a:rPr kumimoji="1" lang="zh-CN" altLang="en-US" dirty="0" smtClean="0"/>
              <a:t> </a:t>
            </a:r>
            <a:r>
              <a:rPr kumimoji="1" lang="en-US" altLang="zh-CN" dirty="0" smtClean="0"/>
              <a:t>varies</a:t>
            </a:r>
            <a:r>
              <a:rPr kumimoji="1" lang="zh-CN" altLang="en-US" dirty="0" smtClean="0"/>
              <a:t> </a:t>
            </a:r>
            <a:r>
              <a:rPr kumimoji="1" lang="en-US" altLang="zh-CN" dirty="0" smtClean="0"/>
              <a:t>in</a:t>
            </a:r>
            <a:r>
              <a:rPr kumimoji="1" lang="zh-CN" altLang="en-US" dirty="0" smtClean="0"/>
              <a:t> </a:t>
            </a:r>
            <a:r>
              <a:rPr kumimoji="1" lang="en-US" altLang="zh-CN" dirty="0" smtClean="0"/>
              <a:t>different</a:t>
            </a:r>
            <a:r>
              <a:rPr kumimoji="1" lang="zh-CN" altLang="en-US" dirty="0" smtClean="0"/>
              <a:t> </a:t>
            </a:r>
            <a:r>
              <a:rPr kumimoji="1" lang="en-US" altLang="zh-CN" dirty="0" smtClean="0"/>
              <a:t>hybrids(parents).</a:t>
            </a:r>
            <a:r>
              <a:rPr kumimoji="1" lang="zh-CN" altLang="en-US" dirty="0" smtClean="0"/>
              <a:t> </a:t>
            </a:r>
          </a:p>
          <a:p>
            <a:pPr lvl="1"/>
            <a:endParaRPr kumimoji="1" lang="zh-CN" altLang="en-US" dirty="0" smtClean="0"/>
          </a:p>
          <a:p>
            <a:pPr lvl="1"/>
            <a:r>
              <a:rPr kumimoji="1" lang="en-US" altLang="zh-CN" dirty="0" smtClean="0"/>
              <a:t>The</a:t>
            </a:r>
            <a:r>
              <a:rPr kumimoji="1" lang="zh-CN" altLang="en-US" dirty="0" smtClean="0"/>
              <a:t> </a:t>
            </a:r>
            <a:r>
              <a:rPr kumimoji="1" lang="en-US" altLang="zh-CN" dirty="0" smtClean="0"/>
              <a:t>preliminary</a:t>
            </a:r>
            <a:r>
              <a:rPr kumimoji="1" lang="zh-CN" altLang="en-US" dirty="0" smtClean="0"/>
              <a:t> </a:t>
            </a:r>
            <a:r>
              <a:rPr kumimoji="1" lang="en-US" altLang="zh-CN" dirty="0" smtClean="0"/>
              <a:t>contest</a:t>
            </a:r>
            <a:r>
              <a:rPr kumimoji="1" lang="zh-CN" altLang="en-US" dirty="0" smtClean="0"/>
              <a:t> </a:t>
            </a:r>
            <a:r>
              <a:rPr kumimoji="1" lang="en-US" altLang="zh-CN" dirty="0" smtClean="0"/>
              <a:t>picks</a:t>
            </a:r>
            <a:r>
              <a:rPr kumimoji="1" lang="zh-CN" altLang="en-US" dirty="0" smtClean="0"/>
              <a:t> </a:t>
            </a:r>
            <a:r>
              <a:rPr kumimoji="1" lang="en-US" altLang="zh-CN" dirty="0" smtClean="0"/>
              <a:t>some</a:t>
            </a:r>
            <a:r>
              <a:rPr kumimoji="1" lang="zh-CN" altLang="en-US" dirty="0" smtClean="0"/>
              <a:t> </a:t>
            </a:r>
            <a:r>
              <a:rPr kumimoji="1" lang="en-US" altLang="zh-CN" dirty="0" smtClean="0"/>
              <a:t>difficult</a:t>
            </a:r>
            <a:r>
              <a:rPr kumimoji="1" lang="zh-CN" altLang="en-US" dirty="0" smtClean="0"/>
              <a:t> </a:t>
            </a:r>
            <a:r>
              <a:rPr kumimoji="1" lang="en-US" altLang="zh-CN" dirty="0" smtClean="0"/>
              <a:t>samples.</a:t>
            </a:r>
            <a:endParaRPr kumimoji="1" lang="zh-CN" altLang="en-US" dirty="0" smtClean="0"/>
          </a:p>
          <a:p>
            <a:pPr lvl="1"/>
            <a:r>
              <a:rPr kumimoji="1" lang="en-US" altLang="zh-CN" dirty="0" smtClean="0"/>
              <a:t>Most</a:t>
            </a:r>
            <a:r>
              <a:rPr kumimoji="1" lang="zh-CN" altLang="en-US" dirty="0" smtClean="0"/>
              <a:t> </a:t>
            </a:r>
            <a:r>
              <a:rPr kumimoji="1" lang="en-US" altLang="zh-CN" dirty="0" smtClean="0"/>
              <a:t>samples</a:t>
            </a:r>
            <a:r>
              <a:rPr kumimoji="1" lang="zh-CN" altLang="en-US" dirty="0" smtClean="0"/>
              <a:t> </a:t>
            </a:r>
            <a:r>
              <a:rPr kumimoji="1" lang="en-US" altLang="zh-CN" dirty="0" smtClean="0"/>
              <a:t>in</a:t>
            </a:r>
            <a:r>
              <a:rPr kumimoji="1" lang="zh-CN" altLang="en-US" dirty="0" smtClean="0"/>
              <a:t> </a:t>
            </a:r>
            <a:r>
              <a:rPr kumimoji="1" lang="en-US" altLang="zh-CN" dirty="0" smtClean="0"/>
              <a:t>semi-final</a:t>
            </a:r>
            <a:r>
              <a:rPr kumimoji="1" lang="zh-CN" altLang="en-US" dirty="0" smtClean="0"/>
              <a:t> </a:t>
            </a:r>
            <a:r>
              <a:rPr kumimoji="1" lang="en-US" altLang="zh-CN" dirty="0" smtClean="0"/>
              <a:t>contests</a:t>
            </a:r>
            <a:r>
              <a:rPr kumimoji="1" lang="zh-CN" altLang="en-US" dirty="0" smtClean="0"/>
              <a:t> </a:t>
            </a:r>
            <a:r>
              <a:rPr kumimoji="1" lang="en-US" altLang="zh-CN" dirty="0" smtClean="0"/>
              <a:t>are</a:t>
            </a:r>
            <a:r>
              <a:rPr kumimoji="1" lang="zh-CN" altLang="en-US" dirty="0" smtClean="0"/>
              <a:t> </a:t>
            </a:r>
            <a:r>
              <a:rPr kumimoji="1" lang="en-US" altLang="zh-CN" dirty="0" smtClean="0"/>
              <a:t>easy</a:t>
            </a:r>
            <a:r>
              <a:rPr kumimoji="1" lang="zh-CN" altLang="en-US" dirty="0" smtClean="0"/>
              <a:t> </a:t>
            </a:r>
            <a:r>
              <a:rPr kumimoji="1" lang="en-US" altLang="zh-CN" dirty="0" smtClean="0"/>
              <a:t>to</a:t>
            </a:r>
            <a:r>
              <a:rPr kumimoji="1" lang="zh-CN" altLang="en-US" dirty="0" smtClean="0"/>
              <a:t> </a:t>
            </a:r>
            <a:r>
              <a:rPr kumimoji="1" lang="en-US" altLang="zh-CN" dirty="0" smtClean="0"/>
              <a:t>predict.</a:t>
            </a:r>
            <a:endParaRPr kumimoji="1" lang="zh-CN" altLang="en-US" dirty="0" smtClean="0"/>
          </a:p>
          <a:p>
            <a:pPr lvl="1"/>
            <a:r>
              <a:rPr kumimoji="1" lang="en-US" altLang="zh-CN" dirty="0"/>
              <a:t>Determine predicting difficulty </a:t>
            </a:r>
            <a:r>
              <a:rPr kumimoji="1" lang="en-US" altLang="zh-CN" dirty="0" smtClean="0"/>
              <a:t>previously is </a:t>
            </a:r>
            <a:r>
              <a:rPr kumimoji="1" lang="en-US" altLang="zh-CN" dirty="0"/>
              <a:t>very difficult</a:t>
            </a:r>
          </a:p>
          <a:p>
            <a:pPr lvl="1"/>
            <a:endParaRPr kumimoji="1" lang="zh-CN" altLang="en-US" dirty="0" smtClean="0"/>
          </a:p>
          <a:p>
            <a:pPr lvl="1"/>
            <a:r>
              <a:rPr lang="en-US" altLang="zh-CN" dirty="0" smtClean="0"/>
              <a:t>The</a:t>
            </a:r>
            <a:r>
              <a:rPr lang="zh-CN" altLang="en-US" dirty="0" smtClean="0"/>
              <a:t> </a:t>
            </a:r>
            <a:r>
              <a:rPr lang="en-US" altLang="zh-CN" dirty="0" smtClean="0"/>
              <a:t>evaluation criterion</a:t>
            </a:r>
            <a:r>
              <a:rPr lang="zh-CN" altLang="en-US" dirty="0" smtClean="0"/>
              <a:t> </a:t>
            </a:r>
            <a:r>
              <a:rPr lang="en-US" altLang="zh-CN" dirty="0" smtClean="0"/>
              <a:t>omits</a:t>
            </a:r>
            <a:r>
              <a:rPr lang="zh-CN" altLang="en-US" dirty="0" smtClean="0"/>
              <a:t> </a:t>
            </a:r>
            <a:r>
              <a:rPr lang="en-US" altLang="zh-CN" dirty="0" smtClean="0"/>
              <a:t>the</a:t>
            </a:r>
            <a:r>
              <a:rPr lang="zh-CN" altLang="en-US" dirty="0" smtClean="0"/>
              <a:t> </a:t>
            </a:r>
            <a:r>
              <a:rPr lang="en-US" altLang="zh-CN" dirty="0" smtClean="0"/>
              <a:t>difference</a:t>
            </a:r>
            <a:r>
              <a:rPr lang="zh-CN" altLang="en-US" dirty="0" smtClean="0"/>
              <a:t> </a:t>
            </a:r>
            <a:r>
              <a:rPr lang="en-US" altLang="zh-CN" dirty="0" smtClean="0"/>
              <a:t>in</a:t>
            </a:r>
            <a:r>
              <a:rPr lang="zh-CN" altLang="en-US" dirty="0" smtClean="0"/>
              <a:t> </a:t>
            </a:r>
            <a:r>
              <a:rPr lang="en-US" altLang="zh-CN" dirty="0" smtClean="0"/>
              <a:t>predicting</a:t>
            </a:r>
            <a:r>
              <a:rPr lang="zh-CN" altLang="en-US" dirty="0" smtClean="0"/>
              <a:t> </a:t>
            </a:r>
            <a:r>
              <a:rPr lang="en-US" altLang="zh-CN" dirty="0" smtClean="0"/>
              <a:t>samples</a:t>
            </a:r>
          </a:p>
          <a:p>
            <a:pPr lvl="1"/>
            <a:endParaRPr kumimoji="1" lang="en-US" altLang="zh-CN" dirty="0"/>
          </a:p>
          <a:p>
            <a:r>
              <a:rPr kumimoji="1" lang="en-US" altLang="zh-CN" sz="3600" dirty="0" smtClean="0"/>
              <a:t>Our goal:</a:t>
            </a:r>
          </a:p>
          <a:p>
            <a:r>
              <a:rPr kumimoji="1" lang="en-US" altLang="zh-CN" dirty="0" smtClean="0"/>
              <a:t>Develop</a:t>
            </a:r>
            <a:r>
              <a:rPr kumimoji="1" lang="zh-CN" altLang="en-US" dirty="0" smtClean="0"/>
              <a:t> </a:t>
            </a:r>
            <a:r>
              <a:rPr kumimoji="1" lang="en-US" altLang="zh-CN" dirty="0"/>
              <a:t>a</a:t>
            </a:r>
            <a:r>
              <a:rPr kumimoji="1" lang="zh-CN" altLang="en-US" dirty="0"/>
              <a:t> </a:t>
            </a:r>
            <a:r>
              <a:rPr kumimoji="1" lang="en-US" altLang="zh-CN" dirty="0"/>
              <a:t>model</a:t>
            </a:r>
            <a:endParaRPr kumimoji="1" lang="zh-CN" altLang="en-US" dirty="0"/>
          </a:p>
          <a:p>
            <a:pPr lvl="1"/>
            <a:r>
              <a:rPr kumimoji="1" lang="en-US" altLang="zh-CN" dirty="0"/>
              <a:t>Predict</a:t>
            </a:r>
            <a:r>
              <a:rPr kumimoji="1" lang="zh-CN" altLang="en-US" dirty="0"/>
              <a:t> </a:t>
            </a:r>
            <a:r>
              <a:rPr kumimoji="1" lang="en-US" altLang="zh-CN" dirty="0"/>
              <a:t>easy-prediction</a:t>
            </a:r>
            <a:r>
              <a:rPr kumimoji="1" lang="zh-CN" altLang="en-US" dirty="0"/>
              <a:t> </a:t>
            </a:r>
            <a:r>
              <a:rPr kumimoji="1" lang="en-US" altLang="zh-CN" dirty="0"/>
              <a:t>sample</a:t>
            </a:r>
            <a:endParaRPr kumimoji="1" lang="zh-CN" altLang="en-US" dirty="0"/>
          </a:p>
          <a:p>
            <a:pPr lvl="1"/>
            <a:r>
              <a:rPr kumimoji="1" lang="en-US" altLang="zh-CN" sz="2800" b="1" dirty="0"/>
              <a:t>Predict</a:t>
            </a:r>
            <a:r>
              <a:rPr kumimoji="1" lang="zh-CN" altLang="en-US" sz="2800" b="1" dirty="0"/>
              <a:t> </a:t>
            </a:r>
            <a:r>
              <a:rPr kumimoji="1" lang="en-US" altLang="zh-CN" sz="2800" b="1" dirty="0"/>
              <a:t>hard-prediction</a:t>
            </a:r>
            <a:r>
              <a:rPr kumimoji="1" lang="zh-CN" altLang="en-US" sz="2800" b="1" dirty="0"/>
              <a:t> </a:t>
            </a:r>
            <a:r>
              <a:rPr kumimoji="1" lang="en-US" altLang="zh-CN" sz="2800" b="1" dirty="0"/>
              <a:t>sample</a:t>
            </a:r>
            <a:endParaRPr kumimoji="1" lang="zh-CN" altLang="en-US" sz="2800" b="1" dirty="0"/>
          </a:p>
          <a:p>
            <a:r>
              <a:rPr kumimoji="1" lang="en-US" altLang="zh-CN" dirty="0" smtClean="0"/>
              <a:t>Use a</a:t>
            </a:r>
            <a:r>
              <a:rPr kumimoji="1" lang="zh-CN" altLang="en-US" dirty="0" smtClean="0"/>
              <a:t> </a:t>
            </a:r>
            <a:r>
              <a:rPr kumimoji="1" lang="en-US" altLang="zh-CN" dirty="0"/>
              <a:t>better</a:t>
            </a:r>
            <a:r>
              <a:rPr kumimoji="1" lang="zh-CN" altLang="en-US" dirty="0"/>
              <a:t> </a:t>
            </a:r>
            <a:r>
              <a:rPr kumimoji="1" lang="en-US" altLang="zh-CN" dirty="0"/>
              <a:t>test</a:t>
            </a:r>
            <a:r>
              <a:rPr kumimoji="1" lang="zh-CN" altLang="en-US" dirty="0"/>
              <a:t> </a:t>
            </a:r>
            <a:r>
              <a:rPr kumimoji="1" lang="en-US" altLang="zh-CN" dirty="0"/>
              <a:t>and</a:t>
            </a:r>
            <a:r>
              <a:rPr kumimoji="1" lang="zh-CN" altLang="en-US" dirty="0"/>
              <a:t> </a:t>
            </a:r>
            <a:r>
              <a:rPr kumimoji="1" lang="en-US" altLang="zh-CN" dirty="0"/>
              <a:t>evaluate</a:t>
            </a:r>
            <a:r>
              <a:rPr kumimoji="1" lang="zh-CN" altLang="en-US" dirty="0"/>
              <a:t> </a:t>
            </a:r>
            <a:r>
              <a:rPr kumimoji="1" lang="en-US" altLang="zh-CN" dirty="0"/>
              <a:t>criterion </a:t>
            </a:r>
            <a:endParaRPr kumimoji="1" lang="zh-CN" altLang="en-US" dirty="0"/>
          </a:p>
          <a:p>
            <a:pPr lvl="1"/>
            <a:endParaRPr lang="en-US" altLang="zh-CN" dirty="0" smtClean="0"/>
          </a:p>
        </p:txBody>
      </p:sp>
      <p:sp>
        <p:nvSpPr>
          <p:cNvPr id="4" name="幻灯片编号占位符 3"/>
          <p:cNvSpPr>
            <a:spLocks noGrp="1"/>
          </p:cNvSpPr>
          <p:nvPr>
            <p:ph type="sldNum" sz="quarter" idx="12"/>
          </p:nvPr>
        </p:nvSpPr>
        <p:spPr/>
        <p:txBody>
          <a:bodyPr/>
          <a:lstStyle/>
          <a:p>
            <a:fld id="{4BE502F4-4803-3441-A539-4361BBF020EF}" type="slidenum">
              <a:rPr kumimoji="1" lang="zh-CN" altLang="en-US" smtClean="0"/>
              <a:t>12</a:t>
            </a:fld>
            <a:endParaRPr kumimoji="1" lang="zh-CN" altLang="en-US"/>
          </a:p>
        </p:txBody>
      </p:sp>
    </p:spTree>
    <p:extLst>
      <p:ext uri="{BB962C8B-B14F-4D97-AF65-F5344CB8AC3E}">
        <p14:creationId xmlns:p14="http://schemas.microsoft.com/office/powerpoint/2010/main" val="7645955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768927" y="283431"/>
            <a:ext cx="10630546" cy="6145078"/>
          </a:xfrm>
        </p:spPr>
        <p:txBody>
          <a:bodyPr>
            <a:normAutofit/>
          </a:bodyPr>
          <a:lstStyle/>
          <a:p>
            <a:pPr marL="0" indent="0">
              <a:buNone/>
            </a:pPr>
            <a:r>
              <a:rPr kumimoji="1" lang="en-US" altLang="zh-CN" sz="6600" dirty="0" smtClean="0"/>
              <a:t>Outline</a:t>
            </a:r>
          </a:p>
          <a:p>
            <a:pPr marL="0" indent="0">
              <a:buNone/>
            </a:pPr>
            <a:endParaRPr kumimoji="1" lang="en-US" altLang="zh-CN" dirty="0" smtClean="0"/>
          </a:p>
          <a:p>
            <a:r>
              <a:rPr kumimoji="1" lang="en-US" altLang="zh-CN" sz="4000" dirty="0" smtClean="0"/>
              <a:t>Background</a:t>
            </a:r>
          </a:p>
          <a:p>
            <a:r>
              <a:rPr kumimoji="1" lang="en-US" altLang="zh-CN" sz="4000" dirty="0" smtClean="0"/>
              <a:t>Result analysis</a:t>
            </a:r>
          </a:p>
          <a:p>
            <a:r>
              <a:rPr kumimoji="1" lang="en-US" altLang="zh-CN" sz="4400" b="1" dirty="0" smtClean="0"/>
              <a:t>Methods</a:t>
            </a:r>
            <a:endParaRPr kumimoji="1" lang="zh-CN" altLang="en-US" sz="4400" b="1" dirty="0" smtClean="0"/>
          </a:p>
          <a:p>
            <a:r>
              <a:rPr kumimoji="1" lang="en-US" altLang="zh-CN" sz="4000" dirty="0" smtClean="0"/>
              <a:t>Future </a:t>
            </a:r>
            <a:r>
              <a:rPr kumimoji="1" lang="en-US" altLang="zh-CN" sz="4000" dirty="0"/>
              <a:t>work</a:t>
            </a:r>
            <a:endParaRPr kumimoji="1" lang="zh-CN" altLang="en-US" sz="4000" dirty="0"/>
          </a:p>
          <a:p>
            <a:r>
              <a:rPr kumimoji="1" lang="en-US" altLang="zh-CN" sz="4000" dirty="0" smtClean="0"/>
              <a:t>Supplementary</a:t>
            </a:r>
            <a:endParaRPr kumimoji="1" lang="zh-CN" altLang="en-US" sz="4000" dirty="0" smtClean="0"/>
          </a:p>
          <a:p>
            <a:pPr lvl="1"/>
            <a:endParaRPr kumimoji="1" lang="zh-CN" altLang="en-US" dirty="0"/>
          </a:p>
        </p:txBody>
      </p:sp>
      <p:sp>
        <p:nvSpPr>
          <p:cNvPr id="2" name="幻灯片编号占位符 1"/>
          <p:cNvSpPr>
            <a:spLocks noGrp="1"/>
          </p:cNvSpPr>
          <p:nvPr>
            <p:ph type="sldNum" sz="quarter" idx="12"/>
          </p:nvPr>
        </p:nvSpPr>
        <p:spPr/>
        <p:txBody>
          <a:bodyPr/>
          <a:lstStyle/>
          <a:p>
            <a:fld id="{4BE502F4-4803-3441-A539-4361BBF020EF}" type="slidenum">
              <a:rPr kumimoji="1" lang="zh-CN" altLang="en-US" smtClean="0"/>
              <a:t>13</a:t>
            </a:fld>
            <a:endParaRPr kumimoji="1" lang="zh-CN" altLang="en-US"/>
          </a:p>
        </p:txBody>
      </p:sp>
    </p:spTree>
    <p:extLst>
      <p:ext uri="{BB962C8B-B14F-4D97-AF65-F5344CB8AC3E}">
        <p14:creationId xmlns:p14="http://schemas.microsoft.com/office/powerpoint/2010/main" val="159653622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50030"/>
            <a:ext cx="10515600" cy="1325563"/>
          </a:xfrm>
        </p:spPr>
        <p:txBody>
          <a:bodyPr/>
          <a:lstStyle/>
          <a:p>
            <a:r>
              <a:rPr kumimoji="1" lang="en-US" altLang="zh-CN" dirty="0" smtClean="0"/>
              <a:t>Step by step develop</a:t>
            </a:r>
            <a:r>
              <a:rPr kumimoji="1" lang="zh-CN" altLang="en-US" dirty="0" smtClean="0"/>
              <a:t> </a:t>
            </a:r>
            <a:r>
              <a:rPr kumimoji="1" lang="en-US" altLang="zh-CN" dirty="0" smtClean="0"/>
              <a:t>new</a:t>
            </a:r>
            <a:r>
              <a:rPr kumimoji="1" lang="zh-CN" altLang="en-US" dirty="0" smtClean="0"/>
              <a:t> </a:t>
            </a:r>
            <a:r>
              <a:rPr kumimoji="1" lang="en-US" altLang="zh-CN" dirty="0" smtClean="0"/>
              <a:t>methods</a:t>
            </a:r>
            <a:endParaRPr kumimoji="1" lang="zh-CN" altLang="en-US" dirty="0"/>
          </a:p>
        </p:txBody>
      </p:sp>
      <p:sp>
        <p:nvSpPr>
          <p:cNvPr id="3" name="内容占位符 2"/>
          <p:cNvSpPr>
            <a:spLocks noGrp="1"/>
          </p:cNvSpPr>
          <p:nvPr>
            <p:ph idx="1"/>
          </p:nvPr>
        </p:nvSpPr>
        <p:spPr>
          <a:xfrm>
            <a:off x="838200" y="1590272"/>
            <a:ext cx="10735849" cy="4351338"/>
          </a:xfrm>
        </p:spPr>
        <p:txBody>
          <a:bodyPr/>
          <a:lstStyle/>
          <a:p>
            <a:r>
              <a:rPr kumimoji="1" lang="en-US" altLang="zh-CN" dirty="0" smtClean="0"/>
              <a:t>0</a:t>
            </a:r>
            <a:r>
              <a:rPr kumimoji="1" lang="zh-CN" altLang="en-US" dirty="0" smtClean="0"/>
              <a:t> </a:t>
            </a:r>
            <a:r>
              <a:rPr kumimoji="1" lang="en-US" altLang="zh-CN" dirty="0"/>
              <a:t>O</a:t>
            </a:r>
            <a:r>
              <a:rPr kumimoji="1" lang="en-US" altLang="zh-CN" dirty="0" smtClean="0"/>
              <a:t>rdinary</a:t>
            </a:r>
            <a:r>
              <a:rPr kumimoji="1" lang="zh-CN" altLang="en-US" dirty="0" smtClean="0"/>
              <a:t> </a:t>
            </a:r>
            <a:r>
              <a:rPr kumimoji="1" lang="en-US" altLang="zh-CN" dirty="0" smtClean="0"/>
              <a:t>machine</a:t>
            </a:r>
            <a:r>
              <a:rPr kumimoji="1" lang="zh-CN" altLang="en-US" dirty="0" smtClean="0"/>
              <a:t> </a:t>
            </a:r>
            <a:r>
              <a:rPr kumimoji="1" lang="en-US" altLang="zh-CN" dirty="0" smtClean="0"/>
              <a:t>learning</a:t>
            </a:r>
            <a:r>
              <a:rPr kumimoji="1" lang="zh-CN" altLang="en-US" dirty="0" smtClean="0"/>
              <a:t> </a:t>
            </a:r>
            <a:r>
              <a:rPr kumimoji="1" lang="en-US" altLang="zh-CN" dirty="0" smtClean="0"/>
              <a:t>model</a:t>
            </a:r>
            <a:r>
              <a:rPr kumimoji="1" lang="zh-CN" altLang="en-US" dirty="0" smtClean="0"/>
              <a:t> </a:t>
            </a:r>
            <a:r>
              <a:rPr kumimoji="1" lang="en-US" altLang="zh-CN" dirty="0" smtClean="0"/>
              <a:t>never</a:t>
            </a:r>
            <a:r>
              <a:rPr kumimoji="1" lang="zh-CN" altLang="en-US" dirty="0" smtClean="0"/>
              <a:t> </a:t>
            </a:r>
            <a:r>
              <a:rPr kumimoji="1" lang="en-US" altLang="zh-CN" dirty="0" smtClean="0"/>
              <a:t>performs</a:t>
            </a:r>
            <a:r>
              <a:rPr kumimoji="1" lang="zh-CN" altLang="en-US" dirty="0" smtClean="0"/>
              <a:t> </a:t>
            </a:r>
            <a:r>
              <a:rPr kumimoji="1" lang="en-US" altLang="zh-CN" dirty="0" smtClean="0"/>
              <a:t>well</a:t>
            </a:r>
            <a:r>
              <a:rPr kumimoji="1" lang="zh-CN" altLang="en-US" dirty="0" smtClean="0"/>
              <a:t> </a:t>
            </a:r>
            <a:r>
              <a:rPr kumimoji="1" lang="en-US" altLang="zh-CN" dirty="0" smtClean="0"/>
              <a:t>on</a:t>
            </a:r>
            <a:r>
              <a:rPr kumimoji="1" lang="zh-CN" altLang="en-US" dirty="0" smtClean="0"/>
              <a:t> </a:t>
            </a:r>
            <a:r>
              <a:rPr kumimoji="1" lang="en-US" altLang="zh-CN" dirty="0" smtClean="0"/>
              <a:t>difficult-predicting</a:t>
            </a:r>
            <a:r>
              <a:rPr kumimoji="1" lang="zh-CN" altLang="en-US" dirty="0" smtClean="0"/>
              <a:t> </a:t>
            </a:r>
            <a:r>
              <a:rPr kumimoji="1" lang="en-US" altLang="zh-CN" dirty="0" smtClean="0"/>
              <a:t>samples</a:t>
            </a:r>
            <a:endParaRPr kumimoji="1" lang="zh-CN" altLang="en-US" dirty="0" smtClean="0"/>
          </a:p>
          <a:p>
            <a:r>
              <a:rPr kumimoji="1" lang="en-US" altLang="zh-CN" dirty="0" smtClean="0"/>
              <a:t>1 Residual model doesn’t learn parents’ information and random effect together</a:t>
            </a:r>
          </a:p>
          <a:p>
            <a:r>
              <a:rPr kumimoji="1" lang="en-US" altLang="zh-CN" dirty="0" smtClean="0"/>
              <a:t>2 Fast-LMM model</a:t>
            </a:r>
          </a:p>
          <a:p>
            <a:r>
              <a:rPr kumimoji="1" lang="en-US" altLang="zh-CN" dirty="0" smtClean="0"/>
              <a:t>3 </a:t>
            </a:r>
            <a:r>
              <a:rPr kumimoji="1" lang="en-US" altLang="zh-CN" dirty="0"/>
              <a:t>I</a:t>
            </a:r>
            <a:r>
              <a:rPr kumimoji="1" lang="en-US" altLang="zh-CN" dirty="0" smtClean="0"/>
              <a:t>mprove Fast-LMM and develop new methods</a:t>
            </a:r>
            <a:endParaRPr kumimoji="1" lang="zh-CN" altLang="en-US" dirty="0" smtClean="0"/>
          </a:p>
          <a:p>
            <a:r>
              <a:rPr kumimoji="1" lang="en-US" altLang="zh-CN" dirty="0" smtClean="0"/>
              <a:t>4</a:t>
            </a:r>
            <a:r>
              <a:rPr kumimoji="1" lang="zh-CN" altLang="en-US" sz="3200" b="1" dirty="0" smtClean="0"/>
              <a:t> </a:t>
            </a:r>
            <a:r>
              <a:rPr kumimoji="1" lang="en-US" altLang="zh-CN" sz="3200" b="1" dirty="0" smtClean="0"/>
              <a:t>Mixed-Ridge</a:t>
            </a:r>
            <a:r>
              <a:rPr kumimoji="1" lang="en-US" altLang="zh-CN" dirty="0" smtClean="0"/>
              <a:t>:</a:t>
            </a:r>
            <a:r>
              <a:rPr kumimoji="1" lang="zh-CN" altLang="en-US" dirty="0" smtClean="0"/>
              <a:t> </a:t>
            </a:r>
            <a:r>
              <a:rPr kumimoji="1" lang="en-US" altLang="zh-CN" dirty="0" smtClean="0"/>
              <a:t>achieve</a:t>
            </a:r>
            <a:r>
              <a:rPr kumimoji="1" lang="zh-CN" altLang="en-US" dirty="0" smtClean="0"/>
              <a:t> </a:t>
            </a:r>
            <a:r>
              <a:rPr kumimoji="1" lang="en-US" altLang="zh-CN" dirty="0" smtClean="0"/>
              <a:t>best</a:t>
            </a:r>
            <a:r>
              <a:rPr kumimoji="1" lang="zh-CN" altLang="en-US" dirty="0" smtClean="0"/>
              <a:t> </a:t>
            </a:r>
            <a:r>
              <a:rPr kumimoji="1" lang="en-US" altLang="zh-CN" dirty="0" smtClean="0"/>
              <a:t>results,</a:t>
            </a:r>
            <a:r>
              <a:rPr kumimoji="1" lang="zh-CN" altLang="en-US" dirty="0" smtClean="0"/>
              <a:t> </a:t>
            </a:r>
            <a:r>
              <a:rPr kumimoji="1" lang="en-US" altLang="zh-CN" dirty="0" smtClean="0"/>
              <a:t>predict</a:t>
            </a:r>
            <a:r>
              <a:rPr kumimoji="1" lang="zh-CN" altLang="en-US" dirty="0" smtClean="0"/>
              <a:t> </a:t>
            </a:r>
            <a:r>
              <a:rPr kumimoji="1" lang="en-US" altLang="zh-CN" dirty="0" smtClean="0"/>
              <a:t>better</a:t>
            </a:r>
            <a:r>
              <a:rPr kumimoji="1" lang="zh-CN" altLang="en-US" dirty="0" smtClean="0"/>
              <a:t> </a:t>
            </a:r>
            <a:r>
              <a:rPr kumimoji="1" lang="en-US" altLang="zh-CN" dirty="0" smtClean="0"/>
              <a:t>on</a:t>
            </a:r>
            <a:r>
              <a:rPr kumimoji="1" lang="zh-CN" altLang="en-US" dirty="0" smtClean="0"/>
              <a:t> </a:t>
            </a:r>
            <a:r>
              <a:rPr kumimoji="1" lang="en-US" altLang="zh-CN" dirty="0" smtClean="0"/>
              <a:t>difficult-predicting</a:t>
            </a:r>
            <a:r>
              <a:rPr kumimoji="1" lang="zh-CN" altLang="en-US" dirty="0" smtClean="0"/>
              <a:t> </a:t>
            </a:r>
            <a:r>
              <a:rPr kumimoji="1" lang="en-US" altLang="zh-CN" dirty="0" smtClean="0"/>
              <a:t>samples.</a:t>
            </a:r>
            <a:r>
              <a:rPr kumimoji="1" lang="zh-CN" altLang="en-US" dirty="0" smtClean="0"/>
              <a:t> </a:t>
            </a:r>
            <a:r>
              <a:rPr kumimoji="1" lang="en-US" altLang="zh-CN" dirty="0"/>
              <a:t>B</a:t>
            </a:r>
            <a:r>
              <a:rPr kumimoji="1" lang="en-US" altLang="zh-CN" dirty="0" smtClean="0"/>
              <a:t>ut</a:t>
            </a:r>
            <a:r>
              <a:rPr kumimoji="1" lang="zh-CN" altLang="en-US" dirty="0" smtClean="0"/>
              <a:t> </a:t>
            </a:r>
            <a:r>
              <a:rPr kumimoji="1" lang="en-US" altLang="zh-CN" dirty="0" smtClean="0"/>
              <a:t>not</a:t>
            </a:r>
            <a:r>
              <a:rPr kumimoji="1" lang="zh-CN" altLang="en-US" dirty="0" smtClean="0"/>
              <a:t> </a:t>
            </a:r>
            <a:r>
              <a:rPr kumimoji="1" lang="en-US" altLang="zh-CN" dirty="0" smtClean="0"/>
              <a:t>perfect</a:t>
            </a:r>
            <a:endParaRPr kumimoji="1" lang="zh-CN" altLang="en-US" dirty="0" smtClean="0"/>
          </a:p>
          <a:p>
            <a:r>
              <a:rPr kumimoji="1" lang="en-US" altLang="zh-CN" dirty="0" smtClean="0"/>
              <a:t>5</a:t>
            </a:r>
            <a:r>
              <a:rPr kumimoji="1" lang="zh-CN" altLang="en-US" dirty="0" smtClean="0"/>
              <a:t> </a:t>
            </a:r>
            <a:r>
              <a:rPr kumimoji="1" lang="en-US" altLang="zh-CN" sz="3200" b="1" dirty="0" smtClean="0"/>
              <a:t>Metric-</a:t>
            </a:r>
            <a:r>
              <a:rPr kumimoji="1" lang="en-US" altLang="zh-CN" sz="3200" b="1" dirty="0" err="1" smtClean="0"/>
              <a:t>Regressor</a:t>
            </a:r>
            <a:r>
              <a:rPr kumimoji="1" lang="en-US" altLang="zh-CN" dirty="0" smtClean="0"/>
              <a:t>:</a:t>
            </a:r>
            <a:r>
              <a:rPr kumimoji="1" lang="zh-CN" altLang="en-US" dirty="0" smtClean="0"/>
              <a:t> </a:t>
            </a:r>
            <a:r>
              <a:rPr kumimoji="1" lang="en-US" altLang="zh-CN" dirty="0" smtClean="0"/>
              <a:t>a</a:t>
            </a:r>
            <a:r>
              <a:rPr kumimoji="1" lang="zh-CN" altLang="en-US" dirty="0" smtClean="0"/>
              <a:t> </a:t>
            </a:r>
            <a:r>
              <a:rPr kumimoji="1" lang="en-US" altLang="zh-CN" dirty="0" smtClean="0"/>
              <a:t>promising</a:t>
            </a:r>
            <a:r>
              <a:rPr kumimoji="1" lang="zh-CN" altLang="en-US" dirty="0" smtClean="0"/>
              <a:t> </a:t>
            </a:r>
            <a:r>
              <a:rPr kumimoji="1" lang="en-US" altLang="zh-CN" dirty="0" smtClean="0"/>
              <a:t>novel</a:t>
            </a:r>
            <a:r>
              <a:rPr kumimoji="1" lang="zh-CN" altLang="en-US" dirty="0" smtClean="0"/>
              <a:t> </a:t>
            </a:r>
            <a:r>
              <a:rPr kumimoji="1" lang="en-US" altLang="zh-CN" dirty="0" smtClean="0"/>
              <a:t>model</a:t>
            </a:r>
            <a:endParaRPr kumimoji="1" lang="zh-CN" altLang="en-US" dirty="0" smtClean="0"/>
          </a:p>
        </p:txBody>
      </p:sp>
      <p:sp>
        <p:nvSpPr>
          <p:cNvPr id="4" name="幻灯片编号占位符 3"/>
          <p:cNvSpPr>
            <a:spLocks noGrp="1"/>
          </p:cNvSpPr>
          <p:nvPr>
            <p:ph type="sldNum" sz="quarter" idx="12"/>
          </p:nvPr>
        </p:nvSpPr>
        <p:spPr/>
        <p:txBody>
          <a:bodyPr/>
          <a:lstStyle/>
          <a:p>
            <a:fld id="{4BE502F4-4803-3441-A539-4361BBF020EF}" type="slidenum">
              <a:rPr kumimoji="1" lang="zh-CN" altLang="en-US" smtClean="0"/>
              <a:t>14</a:t>
            </a:fld>
            <a:endParaRPr kumimoji="1" lang="zh-CN" altLang="en-US"/>
          </a:p>
        </p:txBody>
      </p:sp>
    </p:spTree>
    <p:extLst>
      <p:ext uri="{BB962C8B-B14F-4D97-AF65-F5344CB8AC3E}">
        <p14:creationId xmlns:p14="http://schemas.microsoft.com/office/powerpoint/2010/main" val="50553575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50029"/>
            <a:ext cx="10515600" cy="1325563"/>
          </a:xfrm>
        </p:spPr>
        <p:txBody>
          <a:bodyPr/>
          <a:lstStyle/>
          <a:p>
            <a:r>
              <a:rPr kumimoji="1" lang="en-US" altLang="zh-CN" dirty="0" smtClean="0"/>
              <a:t>Mixed-Ridge</a:t>
            </a:r>
            <a:endParaRPr kumimoji="1" lang="zh-CN" altLang="en-US" dirty="0"/>
          </a:p>
        </p:txBody>
      </p:sp>
      <p:sp>
        <p:nvSpPr>
          <p:cNvPr id="3" name="内容占位符 2"/>
          <p:cNvSpPr>
            <a:spLocks noGrp="1"/>
          </p:cNvSpPr>
          <p:nvPr>
            <p:ph idx="1"/>
          </p:nvPr>
        </p:nvSpPr>
        <p:spPr/>
        <p:txBody>
          <a:bodyPr>
            <a:normAutofit/>
          </a:bodyPr>
          <a:lstStyle/>
          <a:p>
            <a:r>
              <a:rPr kumimoji="1" lang="en-US" altLang="zh-CN" dirty="0" smtClean="0"/>
              <a:t>Over fitting problem:</a:t>
            </a:r>
            <a:r>
              <a:rPr kumimoji="1" lang="zh-CN" altLang="en-US" dirty="0" smtClean="0"/>
              <a:t> </a:t>
            </a:r>
          </a:p>
          <a:p>
            <a:pPr lvl="1"/>
            <a:r>
              <a:rPr kumimoji="1" lang="en-US" altLang="zh-CN" dirty="0" smtClean="0"/>
              <a:t>In</a:t>
            </a:r>
            <a:r>
              <a:rPr kumimoji="1" lang="zh-CN" altLang="en-US" dirty="0" smtClean="0"/>
              <a:t> </a:t>
            </a:r>
            <a:r>
              <a:rPr kumimoji="1" lang="en-US" altLang="zh-CN" dirty="0" smtClean="0"/>
              <a:t>preliminary</a:t>
            </a:r>
            <a:r>
              <a:rPr kumimoji="1" lang="zh-CN" altLang="en-US" dirty="0" smtClean="0"/>
              <a:t> </a:t>
            </a:r>
            <a:r>
              <a:rPr kumimoji="1" lang="en-US" altLang="zh-CN" dirty="0" smtClean="0"/>
              <a:t>contest,</a:t>
            </a:r>
            <a:r>
              <a:rPr kumimoji="1" lang="zh-CN" altLang="en-US" dirty="0" smtClean="0"/>
              <a:t> </a:t>
            </a:r>
            <a:r>
              <a:rPr kumimoji="1" lang="en-US" altLang="zh-CN" dirty="0" smtClean="0"/>
              <a:t>many</a:t>
            </a:r>
            <a:r>
              <a:rPr kumimoji="1" lang="zh-CN" altLang="en-US" dirty="0" smtClean="0"/>
              <a:t> </a:t>
            </a:r>
            <a:r>
              <a:rPr kumimoji="1" lang="en-US" altLang="zh-CN" dirty="0" smtClean="0"/>
              <a:t>groups</a:t>
            </a:r>
            <a:r>
              <a:rPr kumimoji="1" lang="zh-CN" altLang="en-US" dirty="0" smtClean="0"/>
              <a:t> </a:t>
            </a:r>
            <a:r>
              <a:rPr kumimoji="1" lang="en-US" altLang="zh-CN" dirty="0" smtClean="0"/>
              <a:t>can’t</a:t>
            </a:r>
            <a:r>
              <a:rPr kumimoji="1" lang="zh-CN" altLang="en-US" dirty="0" smtClean="0"/>
              <a:t> </a:t>
            </a:r>
            <a:r>
              <a:rPr kumimoji="1" lang="en-US" altLang="zh-CN" dirty="0" smtClean="0"/>
              <a:t>get</a:t>
            </a:r>
            <a:r>
              <a:rPr kumimoji="1" lang="zh-CN" altLang="en-US" dirty="0" smtClean="0"/>
              <a:t> </a:t>
            </a:r>
            <a:r>
              <a:rPr kumimoji="1" lang="en-US" altLang="zh-CN" dirty="0" smtClean="0"/>
              <a:t>good</a:t>
            </a:r>
            <a:r>
              <a:rPr kumimoji="1" lang="zh-CN" altLang="en-US" dirty="0" smtClean="0"/>
              <a:t> </a:t>
            </a:r>
            <a:r>
              <a:rPr kumimoji="1" lang="en-US" altLang="zh-CN" dirty="0" smtClean="0"/>
              <a:t>results</a:t>
            </a:r>
            <a:endParaRPr kumimoji="1" lang="zh-CN" altLang="en-US" dirty="0" smtClean="0"/>
          </a:p>
          <a:p>
            <a:r>
              <a:rPr kumimoji="1" lang="en-US" altLang="zh-CN" dirty="0"/>
              <a:t>Why?</a:t>
            </a:r>
            <a:endParaRPr kumimoji="1" lang="zh-CN" altLang="en-US" dirty="0"/>
          </a:p>
          <a:p>
            <a:pPr lvl="1"/>
            <a:r>
              <a:rPr kumimoji="1" lang="en-US" altLang="zh-CN" dirty="0"/>
              <a:t>A</a:t>
            </a:r>
            <a:r>
              <a:rPr kumimoji="1" lang="zh-CN" altLang="en-US" dirty="0"/>
              <a:t> </a:t>
            </a:r>
            <a:r>
              <a:rPr kumimoji="1" lang="en-US" altLang="zh-CN" dirty="0"/>
              <a:t>simple</a:t>
            </a:r>
            <a:r>
              <a:rPr kumimoji="1" lang="zh-CN" altLang="en-US" dirty="0"/>
              <a:t> </a:t>
            </a:r>
            <a:r>
              <a:rPr kumimoji="1" lang="en-US" altLang="zh-CN" dirty="0"/>
              <a:t>model</a:t>
            </a:r>
            <a:r>
              <a:rPr kumimoji="1" lang="zh-CN" altLang="en-US" dirty="0"/>
              <a:t> </a:t>
            </a:r>
            <a:r>
              <a:rPr kumimoji="1" lang="en-US" altLang="zh-CN" dirty="0" smtClean="0"/>
              <a:t>only</a:t>
            </a:r>
            <a:r>
              <a:rPr kumimoji="1" lang="zh-CN" altLang="en-US" dirty="0" smtClean="0"/>
              <a:t> </a:t>
            </a:r>
            <a:r>
              <a:rPr kumimoji="1" lang="en-US" altLang="zh-CN" dirty="0" smtClean="0"/>
              <a:t>learns</a:t>
            </a:r>
            <a:r>
              <a:rPr kumimoji="1" lang="zh-CN" altLang="en-US" dirty="0" smtClean="0"/>
              <a:t> </a:t>
            </a:r>
            <a:r>
              <a:rPr kumimoji="1" lang="en-US" altLang="zh-CN" dirty="0"/>
              <a:t>parents</a:t>
            </a:r>
            <a:r>
              <a:rPr kumimoji="1" lang="zh-CN" altLang="en-US" dirty="0"/>
              <a:t> </a:t>
            </a:r>
            <a:r>
              <a:rPr kumimoji="1" lang="en-US" altLang="zh-CN" dirty="0"/>
              <a:t>information</a:t>
            </a:r>
            <a:r>
              <a:rPr kumimoji="1" lang="zh-CN" altLang="en-US" dirty="0"/>
              <a:t> </a:t>
            </a:r>
            <a:r>
              <a:rPr kumimoji="1" lang="en-US" altLang="zh-CN" dirty="0"/>
              <a:t>to</a:t>
            </a:r>
            <a:r>
              <a:rPr kumimoji="1" lang="zh-CN" altLang="en-US" dirty="0"/>
              <a:t> </a:t>
            </a:r>
            <a:r>
              <a:rPr kumimoji="1" lang="en-US" altLang="zh-CN" dirty="0" smtClean="0"/>
              <a:t>predict</a:t>
            </a:r>
            <a:endParaRPr kumimoji="1" lang="zh-CN" altLang="en-US" dirty="0"/>
          </a:p>
          <a:p>
            <a:pPr lvl="1"/>
            <a:r>
              <a:rPr kumimoji="1" lang="en-US" altLang="zh-CN" dirty="0"/>
              <a:t>The</a:t>
            </a:r>
            <a:r>
              <a:rPr kumimoji="1" lang="zh-CN" altLang="en-US" dirty="0"/>
              <a:t> </a:t>
            </a:r>
            <a:r>
              <a:rPr kumimoji="1" lang="en-US" altLang="zh-CN" dirty="0"/>
              <a:t>test</a:t>
            </a:r>
            <a:r>
              <a:rPr kumimoji="1" lang="zh-CN" altLang="en-US" dirty="0"/>
              <a:t> </a:t>
            </a:r>
            <a:r>
              <a:rPr kumimoji="1" lang="en-US" altLang="zh-CN" dirty="0"/>
              <a:t>set’s</a:t>
            </a:r>
            <a:r>
              <a:rPr kumimoji="1" lang="zh-CN" altLang="en-US" dirty="0"/>
              <a:t> </a:t>
            </a:r>
            <a:r>
              <a:rPr kumimoji="1" lang="en-US" altLang="zh-CN" dirty="0"/>
              <a:t>parents’</a:t>
            </a:r>
            <a:r>
              <a:rPr kumimoji="1" lang="zh-CN" altLang="en-US" dirty="0"/>
              <a:t> </a:t>
            </a:r>
            <a:r>
              <a:rPr kumimoji="1" lang="en-US" altLang="zh-CN" dirty="0"/>
              <a:t>correlation</a:t>
            </a:r>
            <a:r>
              <a:rPr kumimoji="1" lang="zh-CN" altLang="en-US" dirty="0"/>
              <a:t> </a:t>
            </a:r>
            <a:r>
              <a:rPr kumimoji="1" lang="en-US" altLang="zh-CN" dirty="0"/>
              <a:t>with</a:t>
            </a:r>
            <a:r>
              <a:rPr kumimoji="1" lang="zh-CN" altLang="en-US" dirty="0"/>
              <a:t> </a:t>
            </a:r>
            <a:r>
              <a:rPr kumimoji="1" lang="en-US" altLang="zh-CN" dirty="0"/>
              <a:t>training</a:t>
            </a:r>
            <a:r>
              <a:rPr kumimoji="1" lang="zh-CN" altLang="en-US" dirty="0"/>
              <a:t> </a:t>
            </a:r>
            <a:r>
              <a:rPr kumimoji="1" lang="en-US" altLang="zh-CN" dirty="0"/>
              <a:t>set</a:t>
            </a:r>
            <a:r>
              <a:rPr kumimoji="1" lang="zh-CN" altLang="en-US" dirty="0"/>
              <a:t> </a:t>
            </a:r>
            <a:r>
              <a:rPr kumimoji="1" lang="en-US" altLang="zh-CN" dirty="0"/>
              <a:t>is</a:t>
            </a:r>
            <a:r>
              <a:rPr kumimoji="1" lang="zh-CN" altLang="en-US" dirty="0"/>
              <a:t> </a:t>
            </a:r>
            <a:r>
              <a:rPr kumimoji="1" lang="en-US" altLang="zh-CN" dirty="0"/>
              <a:t>weak.</a:t>
            </a:r>
            <a:r>
              <a:rPr kumimoji="1" lang="zh-CN" altLang="en-US" dirty="0"/>
              <a:t> </a:t>
            </a:r>
            <a:r>
              <a:rPr kumimoji="1" lang="en-US" altLang="zh-CN" dirty="0" smtClean="0"/>
              <a:t>Not</a:t>
            </a:r>
            <a:r>
              <a:rPr kumimoji="1" lang="zh-CN" altLang="en-US" dirty="0" smtClean="0"/>
              <a:t> </a:t>
            </a:r>
            <a:r>
              <a:rPr kumimoji="1" lang="en-US" altLang="zh-CN" dirty="0"/>
              <a:t>enough</a:t>
            </a:r>
            <a:r>
              <a:rPr kumimoji="1" lang="zh-CN" altLang="en-US" dirty="0"/>
              <a:t> </a:t>
            </a:r>
            <a:r>
              <a:rPr kumimoji="1" lang="en-US" altLang="zh-CN" dirty="0"/>
              <a:t>information</a:t>
            </a:r>
            <a:r>
              <a:rPr kumimoji="1" lang="zh-CN" altLang="en-US" dirty="0"/>
              <a:t> </a:t>
            </a:r>
            <a:r>
              <a:rPr kumimoji="1" lang="en-US" altLang="zh-CN" dirty="0"/>
              <a:t>to</a:t>
            </a:r>
            <a:r>
              <a:rPr kumimoji="1" lang="zh-CN" altLang="en-US" dirty="0"/>
              <a:t> </a:t>
            </a:r>
            <a:r>
              <a:rPr kumimoji="1" lang="en-US" altLang="zh-CN" dirty="0" smtClean="0"/>
              <a:t>predict</a:t>
            </a:r>
            <a:endParaRPr kumimoji="1" lang="zh-CN" altLang="en-US" dirty="0"/>
          </a:p>
          <a:p>
            <a:pPr lvl="1"/>
            <a:endParaRPr kumimoji="1" lang="zh-CN" altLang="en-US" dirty="0"/>
          </a:p>
          <a:p>
            <a:r>
              <a:rPr kumimoji="1" lang="en-US" altLang="zh-CN" dirty="0" smtClean="0"/>
              <a:t>We should predict well on genetic similarity,</a:t>
            </a:r>
            <a:r>
              <a:rPr kumimoji="1" lang="zh-CN" altLang="en-US" dirty="0" smtClean="0"/>
              <a:t> </a:t>
            </a:r>
            <a:r>
              <a:rPr kumimoji="1" lang="en-US" altLang="zh-CN" dirty="0" smtClean="0"/>
              <a:t>significant</a:t>
            </a:r>
            <a:r>
              <a:rPr kumimoji="1" lang="zh-CN" altLang="en-US" dirty="0" smtClean="0"/>
              <a:t> </a:t>
            </a:r>
            <a:r>
              <a:rPr kumimoji="1" lang="en-US" altLang="zh-CN" dirty="0" smtClean="0"/>
              <a:t>correlated</a:t>
            </a:r>
            <a:r>
              <a:rPr kumimoji="1" lang="zh-CN" altLang="en-US" dirty="0" smtClean="0"/>
              <a:t> </a:t>
            </a:r>
            <a:r>
              <a:rPr kumimoji="1" lang="en-US" altLang="zh-CN" dirty="0" smtClean="0"/>
              <a:t>SNPs and random effect</a:t>
            </a:r>
            <a:endParaRPr kumimoji="1" lang="zh-CN" altLang="en-US" dirty="0" smtClean="0"/>
          </a:p>
        </p:txBody>
      </p:sp>
      <p:sp>
        <p:nvSpPr>
          <p:cNvPr id="4" name="幻灯片编号占位符 3"/>
          <p:cNvSpPr>
            <a:spLocks noGrp="1"/>
          </p:cNvSpPr>
          <p:nvPr>
            <p:ph type="sldNum" sz="quarter" idx="12"/>
          </p:nvPr>
        </p:nvSpPr>
        <p:spPr/>
        <p:txBody>
          <a:bodyPr/>
          <a:lstStyle/>
          <a:p>
            <a:fld id="{4BE502F4-4803-3441-A539-4361BBF020EF}" type="slidenum">
              <a:rPr kumimoji="1" lang="zh-CN" altLang="en-US" smtClean="0"/>
              <a:t>15</a:t>
            </a:fld>
            <a:endParaRPr kumimoji="1" lang="zh-CN" altLang="en-US"/>
          </a:p>
        </p:txBody>
      </p:sp>
    </p:spTree>
    <p:extLst>
      <p:ext uri="{BB962C8B-B14F-4D97-AF65-F5344CB8AC3E}">
        <p14:creationId xmlns:p14="http://schemas.microsoft.com/office/powerpoint/2010/main" val="108776839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24272"/>
            <a:ext cx="10515600" cy="1325563"/>
          </a:xfrm>
        </p:spPr>
        <p:txBody>
          <a:bodyPr/>
          <a:lstStyle/>
          <a:p>
            <a:r>
              <a:rPr kumimoji="1" lang="en-US" altLang="zh-CN" dirty="0" err="1" smtClean="0"/>
              <a:t>FaST</a:t>
            </a:r>
            <a:r>
              <a:rPr kumimoji="1" lang="en-US" altLang="zh-CN" dirty="0" smtClean="0"/>
              <a:t>-LMM</a:t>
            </a:r>
            <a:endParaRPr kumimoji="1"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lnSpcReduction="10000"/>
              </a:bodyPr>
              <a:lstStyle/>
              <a:p>
                <a:r>
                  <a:rPr lang="en-US" altLang="zh-CN" sz="3200" dirty="0" err="1" smtClean="0"/>
                  <a:t>FaST</a:t>
                </a:r>
                <a:r>
                  <a:rPr lang="en-US" altLang="zh-CN" sz="3200" dirty="0" smtClean="0"/>
                  <a:t>-LMM</a:t>
                </a:r>
                <a:r>
                  <a:rPr lang="zh-CN" altLang="en-US" sz="3200" dirty="0"/>
                  <a:t>（</a:t>
                </a:r>
                <a:r>
                  <a:rPr lang="en-US" altLang="zh-CN" sz="3200" dirty="0" smtClean="0"/>
                  <a:t>factored</a:t>
                </a:r>
                <a:r>
                  <a:rPr lang="zh-CN" altLang="en-US" sz="3200" dirty="0" smtClean="0"/>
                  <a:t> </a:t>
                </a:r>
                <a:r>
                  <a:rPr lang="en-US" altLang="zh-CN" sz="3200" dirty="0" smtClean="0"/>
                  <a:t>spectrally </a:t>
                </a:r>
                <a:r>
                  <a:rPr lang="en-US" altLang="zh-CN" sz="3200" dirty="0"/>
                  <a:t>transformed </a:t>
                </a:r>
                <a:r>
                  <a:rPr lang="zh-CN" altLang="en-US" sz="3200" dirty="0" smtClean="0"/>
                  <a:t> </a:t>
                </a:r>
                <a:r>
                  <a:rPr lang="en-US" altLang="zh-CN" sz="3200" dirty="0" smtClean="0"/>
                  <a:t>linear </a:t>
                </a:r>
                <a:r>
                  <a:rPr lang="en-US" altLang="zh-CN" sz="3200" dirty="0"/>
                  <a:t>mixed models) </a:t>
                </a:r>
              </a:p>
              <a:p>
                <a:r>
                  <a:rPr lang="en-US" altLang="zh-CN" sz="3200" dirty="0" smtClean="0"/>
                  <a:t>doesn’t</a:t>
                </a:r>
                <a:r>
                  <a:rPr lang="zh-CN" altLang="en-US" sz="3200" dirty="0" smtClean="0"/>
                  <a:t> </a:t>
                </a:r>
                <a:r>
                  <a:rPr lang="en-US" altLang="zh-CN" sz="3200" dirty="0" smtClean="0"/>
                  <a:t>deduce</a:t>
                </a:r>
                <a:r>
                  <a:rPr lang="zh-CN" altLang="en-US" sz="3200" dirty="0" smtClean="0"/>
                  <a:t> </a:t>
                </a:r>
                <a:r>
                  <a:rPr lang="en-US" altLang="zh-CN" sz="3200" dirty="0" smtClean="0"/>
                  <a:t>parents</a:t>
                </a:r>
                <a:r>
                  <a:rPr lang="zh-CN" altLang="en-US" sz="3200" dirty="0" smtClean="0"/>
                  <a:t> </a:t>
                </a:r>
                <a:r>
                  <a:rPr lang="en-US" altLang="zh-CN" sz="3200" dirty="0" smtClean="0"/>
                  <a:t>directly.</a:t>
                </a:r>
                <a:r>
                  <a:rPr lang="zh-CN" altLang="en-US" sz="3200" dirty="0" smtClean="0"/>
                  <a:t> </a:t>
                </a:r>
                <a:endParaRPr lang="en-US" altLang="zh-CN" sz="3200" dirty="0" smtClean="0"/>
              </a:p>
              <a:p>
                <a:r>
                  <a:rPr lang="en-US" altLang="zh-CN" sz="3200" dirty="0" smtClean="0"/>
                  <a:t>Calculate</a:t>
                </a:r>
                <a:r>
                  <a:rPr lang="zh-CN" altLang="en-US" sz="3200" dirty="0" smtClean="0"/>
                  <a:t> </a:t>
                </a:r>
                <a:r>
                  <a:rPr lang="en-US" altLang="zh-CN" sz="3200" dirty="0" smtClean="0"/>
                  <a:t>a</a:t>
                </a:r>
                <a:r>
                  <a:rPr lang="zh-CN" altLang="en-US" sz="3200" dirty="0" smtClean="0"/>
                  <a:t> </a:t>
                </a:r>
                <a:r>
                  <a:rPr lang="en-US" altLang="zh-CN" sz="3200" dirty="0" smtClean="0"/>
                  <a:t>genetic</a:t>
                </a:r>
                <a:r>
                  <a:rPr lang="zh-CN" altLang="en-US" sz="3200" dirty="0" smtClean="0"/>
                  <a:t> </a:t>
                </a:r>
                <a:r>
                  <a:rPr lang="en-US" altLang="zh-CN" sz="3200" dirty="0" smtClean="0"/>
                  <a:t>similarity and combine random effect together by parameter </a:t>
                </a:r>
                <a14:m>
                  <m:oMath xmlns:m="http://schemas.openxmlformats.org/officeDocument/2006/math">
                    <m:r>
                      <a:rPr lang="en-US" altLang="zh-CN" sz="3200" i="1" smtClean="0">
                        <a:latin typeface="Cambria Math" charset="0"/>
                        <a:ea typeface="Cambria Math" charset="0"/>
                        <a:cs typeface="Cambria Math" charset="0"/>
                      </a:rPr>
                      <m:t>𝛾</m:t>
                    </m:r>
                  </m:oMath>
                </a14:m>
                <a:endParaRPr lang="zh-CN" altLang="en-US" sz="3200" dirty="0" smtClean="0"/>
              </a:p>
              <a:p>
                <a:endParaRPr lang="zh-CN" altLang="en-US" sz="3200" dirty="0" smtClean="0"/>
              </a:p>
              <a:p>
                <a:r>
                  <a:rPr lang="en-US" altLang="zh-CN" sz="3200" dirty="0" smtClean="0"/>
                  <a:t>Two parts</a:t>
                </a:r>
                <a:endParaRPr lang="zh-CN" altLang="en-US" sz="3200" dirty="0" smtClean="0"/>
              </a:p>
              <a:p>
                <a:pPr lvl="1"/>
                <a:r>
                  <a:rPr lang="en-US" altLang="zh-CN" sz="2800" dirty="0" smtClean="0"/>
                  <a:t>Based</a:t>
                </a:r>
                <a:r>
                  <a:rPr lang="zh-CN" altLang="en-US" sz="2800" dirty="0" smtClean="0"/>
                  <a:t> </a:t>
                </a:r>
                <a:r>
                  <a:rPr lang="en-US" altLang="zh-CN" sz="2800" dirty="0" smtClean="0"/>
                  <a:t>on</a:t>
                </a:r>
                <a:r>
                  <a:rPr lang="zh-CN" altLang="en-US" sz="2800" dirty="0" smtClean="0"/>
                  <a:t> </a:t>
                </a:r>
                <a:r>
                  <a:rPr lang="en-US" altLang="zh-CN" sz="2800" dirty="0" smtClean="0"/>
                  <a:t>genetic</a:t>
                </a:r>
                <a:r>
                  <a:rPr lang="zh-CN" altLang="en-US" sz="2800" dirty="0" smtClean="0"/>
                  <a:t> </a:t>
                </a:r>
                <a:r>
                  <a:rPr lang="en-US" altLang="zh-CN" sz="2800" dirty="0" smtClean="0"/>
                  <a:t>similarity</a:t>
                </a:r>
                <a:r>
                  <a:rPr lang="zh-CN" altLang="en-US" sz="2800" dirty="0" smtClean="0"/>
                  <a:t> </a:t>
                </a:r>
                <a:r>
                  <a:rPr lang="en-US" altLang="zh-CN" sz="2800" dirty="0" smtClean="0"/>
                  <a:t>to</a:t>
                </a:r>
                <a:r>
                  <a:rPr lang="zh-CN" altLang="en-US" sz="2800" dirty="0" smtClean="0"/>
                  <a:t> </a:t>
                </a:r>
                <a:r>
                  <a:rPr lang="en-US" altLang="zh-CN" sz="2800" dirty="0" smtClean="0"/>
                  <a:t>predict</a:t>
                </a:r>
                <a:r>
                  <a:rPr lang="zh-CN" altLang="en-US" sz="2800" dirty="0" smtClean="0"/>
                  <a:t> </a:t>
                </a:r>
                <a:r>
                  <a:rPr lang="en-US" altLang="zh-CN" sz="2800" dirty="0" smtClean="0"/>
                  <a:t>traits</a:t>
                </a:r>
                <a:endParaRPr lang="zh-CN" altLang="en-US" sz="2800" dirty="0" smtClean="0"/>
              </a:p>
              <a:p>
                <a:pPr lvl="1"/>
                <a:r>
                  <a:rPr lang="en-US" altLang="zh-CN" sz="2800" dirty="0" smtClean="0"/>
                  <a:t>Based</a:t>
                </a:r>
                <a:r>
                  <a:rPr lang="zh-CN" altLang="en-US" sz="2800" dirty="0" smtClean="0"/>
                  <a:t> </a:t>
                </a:r>
                <a:r>
                  <a:rPr lang="en-US" altLang="zh-CN" sz="2800" dirty="0" smtClean="0"/>
                  <a:t>on</a:t>
                </a:r>
                <a:r>
                  <a:rPr lang="zh-CN" altLang="en-US" sz="2800" dirty="0" smtClean="0"/>
                  <a:t> </a:t>
                </a:r>
                <a:r>
                  <a:rPr lang="en-US" altLang="zh-CN" sz="2800" dirty="0" smtClean="0"/>
                  <a:t>traits-correlated</a:t>
                </a:r>
                <a:r>
                  <a:rPr lang="zh-CN" altLang="en-US" sz="2800" dirty="0" smtClean="0"/>
                  <a:t> </a:t>
                </a:r>
                <a:r>
                  <a:rPr lang="en-US" altLang="zh-CN" sz="2800" dirty="0" smtClean="0"/>
                  <a:t>SNPs(causal)</a:t>
                </a:r>
                <a:r>
                  <a:rPr lang="zh-CN" altLang="en-US" sz="2800" dirty="0" smtClean="0"/>
                  <a:t> </a:t>
                </a:r>
                <a:r>
                  <a:rPr lang="en-US" altLang="zh-CN" sz="2800" dirty="0" smtClean="0"/>
                  <a:t>to</a:t>
                </a:r>
                <a:r>
                  <a:rPr lang="zh-CN" altLang="en-US" sz="2800" dirty="0" smtClean="0"/>
                  <a:t> </a:t>
                </a:r>
                <a:r>
                  <a:rPr lang="en-US" altLang="zh-CN" sz="2800" dirty="0" smtClean="0"/>
                  <a:t>predict</a:t>
                </a:r>
                <a:r>
                  <a:rPr lang="zh-CN" altLang="en-US" sz="2800" dirty="0" smtClean="0"/>
                  <a:t> </a:t>
                </a:r>
                <a:r>
                  <a:rPr lang="en-US" altLang="zh-CN" sz="2800" dirty="0" smtClean="0"/>
                  <a:t>traits</a:t>
                </a:r>
                <a:endParaRPr lang="zh-CN" altLang="en-US" sz="2800" dirty="0" smtClean="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0">
                <a:blip r:embed="rId3"/>
                <a:stretch>
                  <a:fillRect l="-1333" t="-4762"/>
                </a:stretch>
              </a:blipFill>
            </p:spPr>
            <p:txBody>
              <a:bodyPr/>
              <a:lstStyle/>
              <a:p>
                <a:r>
                  <a:rPr lang="zh-CN" altLang="en-US">
                    <a:noFill/>
                  </a:rPr>
                  <a:t> </a:t>
                </a:r>
              </a:p>
            </p:txBody>
          </p:sp>
        </mc:Fallback>
      </mc:AlternateContent>
      <p:sp>
        <p:nvSpPr>
          <p:cNvPr id="4" name="幻灯片编号占位符 3"/>
          <p:cNvSpPr>
            <a:spLocks noGrp="1"/>
          </p:cNvSpPr>
          <p:nvPr>
            <p:ph type="sldNum" sz="quarter" idx="12"/>
          </p:nvPr>
        </p:nvSpPr>
        <p:spPr/>
        <p:txBody>
          <a:bodyPr/>
          <a:lstStyle/>
          <a:p>
            <a:fld id="{4BE502F4-4803-3441-A539-4361BBF020EF}" type="slidenum">
              <a:rPr kumimoji="1" lang="zh-CN" altLang="en-US" smtClean="0"/>
              <a:t>16</a:t>
            </a:fld>
            <a:endParaRPr kumimoji="1" lang="zh-CN" altLang="en-US"/>
          </a:p>
        </p:txBody>
      </p:sp>
    </p:spTree>
    <p:extLst>
      <p:ext uri="{BB962C8B-B14F-4D97-AF65-F5344CB8AC3E}">
        <p14:creationId xmlns:p14="http://schemas.microsoft.com/office/powerpoint/2010/main" val="152363282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17405"/>
            <a:ext cx="10515600" cy="1325563"/>
          </a:xfrm>
        </p:spPr>
        <p:txBody>
          <a:bodyPr/>
          <a:lstStyle/>
          <a:p>
            <a:r>
              <a:rPr kumimoji="1" lang="en-US" altLang="zh-CN" dirty="0" smtClean="0"/>
              <a:t>How</a:t>
            </a:r>
            <a:r>
              <a:rPr kumimoji="1" lang="zh-CN" altLang="en-US" dirty="0" smtClean="0"/>
              <a:t> </a:t>
            </a:r>
            <a:r>
              <a:rPr kumimoji="1" lang="en-US" altLang="zh-CN" dirty="0" smtClean="0"/>
              <a:t>to</a:t>
            </a:r>
            <a:r>
              <a:rPr kumimoji="1" lang="zh-CN" altLang="en-US" dirty="0" smtClean="0"/>
              <a:t> </a:t>
            </a:r>
            <a:r>
              <a:rPr kumimoji="1" lang="en-US" altLang="zh-CN" dirty="0" smtClean="0"/>
              <a:t>use</a:t>
            </a:r>
            <a:r>
              <a:rPr kumimoji="1" lang="zh-CN" altLang="en-US" dirty="0" smtClean="0"/>
              <a:t> </a:t>
            </a:r>
            <a:r>
              <a:rPr kumimoji="1" lang="en-US" altLang="zh-CN" dirty="0" err="1" smtClean="0"/>
              <a:t>FaST</a:t>
            </a:r>
            <a:r>
              <a:rPr kumimoji="1" lang="en-US" altLang="zh-CN" dirty="0" smtClean="0"/>
              <a:t>-LMM</a:t>
            </a:r>
            <a:endParaRPr kumimoji="1"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838200" y="1687079"/>
                <a:ext cx="10515600" cy="5032375"/>
              </a:xfrm>
            </p:spPr>
            <p:txBody>
              <a:bodyPr>
                <a:normAutofit/>
              </a:bodyPr>
              <a:lstStyle/>
              <a:p>
                <a:r>
                  <a:rPr kumimoji="1" lang="en-US" altLang="zh-CN" dirty="0" smtClean="0"/>
                  <a:t>Define</a:t>
                </a:r>
                <a:r>
                  <a:rPr kumimoji="1" lang="zh-CN" altLang="en-US" dirty="0" smtClean="0"/>
                  <a:t> </a:t>
                </a:r>
                <a:r>
                  <a:rPr kumimoji="1" lang="en-US" altLang="zh-CN" dirty="0" smtClean="0"/>
                  <a:t>heredity</a:t>
                </a:r>
                <a:r>
                  <a:rPr kumimoji="1" lang="zh-CN" altLang="en-US" dirty="0" smtClean="0"/>
                  <a:t>：</a:t>
                </a:r>
              </a:p>
              <a:p>
                <a:endParaRPr lang="zh-CN" altLang="en-US" dirty="0" smtClean="0"/>
              </a:p>
              <a:p>
                <a14:m>
                  <m:oMath xmlns:m="http://schemas.openxmlformats.org/officeDocument/2006/math">
                    <m:sSup>
                      <m:sSupPr>
                        <m:ctrlPr>
                          <a:rPr lang="en-US" altLang="zh-CN" i="1" dirty="0" smtClean="0">
                            <a:latin typeface="Cambria Math" charset="0"/>
                          </a:rPr>
                        </m:ctrlPr>
                      </m:sSupPr>
                      <m:e>
                        <m:r>
                          <a:rPr lang="en-US" altLang="zh-CN" b="0" i="1" dirty="0" smtClean="0">
                            <a:latin typeface="Cambria Math" charset="0"/>
                          </a:rPr>
                          <m:t>𝐾</m:t>
                        </m:r>
                        <m:r>
                          <a:rPr lang="en-US" altLang="zh-CN" b="0" i="1" dirty="0" smtClean="0">
                            <a:latin typeface="Cambria Math" charset="0"/>
                          </a:rPr>
                          <m:t>=</m:t>
                        </m:r>
                        <m:r>
                          <a:rPr lang="en-US" altLang="zh-CN" b="0" i="1" dirty="0" smtClean="0">
                            <a:latin typeface="Cambria Math" charset="0"/>
                          </a:rPr>
                          <m:t>𝐺𝐺</m:t>
                        </m:r>
                      </m:e>
                      <m:sup>
                        <m:r>
                          <a:rPr lang="en-US" altLang="zh-CN" b="0" i="1" dirty="0" smtClean="0">
                            <a:latin typeface="Cambria Math" charset="0"/>
                          </a:rPr>
                          <m:t>𝑇</m:t>
                        </m:r>
                      </m:sup>
                    </m:sSup>
                  </m:oMath>
                </a14:m>
                <a:r>
                  <a:rPr lang="zh-CN" altLang="en-US" dirty="0" smtClean="0"/>
                  <a:t> </a:t>
                </a:r>
                <a:r>
                  <a:rPr lang="en-US" altLang="zh-CN" dirty="0" smtClean="0"/>
                  <a:t>equals</a:t>
                </a:r>
                <a:r>
                  <a:rPr lang="zh-CN" altLang="en-US" dirty="0" smtClean="0"/>
                  <a:t> </a:t>
                </a:r>
                <a:r>
                  <a:rPr lang="en-US" altLang="zh-CN" dirty="0" smtClean="0"/>
                  <a:t>Dot </a:t>
                </a:r>
                <a:r>
                  <a:rPr lang="en-US" altLang="zh-CN" dirty="0"/>
                  <a:t>product </a:t>
                </a:r>
                <a:r>
                  <a:rPr lang="en-US" altLang="zh-CN" dirty="0" smtClean="0"/>
                  <a:t>kernel</a:t>
                </a:r>
                <a:r>
                  <a:rPr lang="zh-CN" altLang="en-US" dirty="0" smtClean="0"/>
                  <a:t> </a:t>
                </a:r>
                <a:r>
                  <a:rPr lang="en-US" altLang="zh-CN" dirty="0" smtClean="0"/>
                  <a:t>in</a:t>
                </a:r>
                <a:r>
                  <a:rPr lang="zh-CN" altLang="en-US" dirty="0" smtClean="0"/>
                  <a:t> </a:t>
                </a:r>
                <a:r>
                  <a:rPr lang="en-US" altLang="zh-CN" dirty="0" smtClean="0"/>
                  <a:t>Gaussian</a:t>
                </a:r>
                <a:r>
                  <a:rPr lang="zh-CN" altLang="en-US" dirty="0" smtClean="0"/>
                  <a:t> </a:t>
                </a:r>
                <a:r>
                  <a:rPr lang="en-US" altLang="zh-CN" dirty="0" smtClean="0"/>
                  <a:t>process,</a:t>
                </a:r>
                <a:r>
                  <a:rPr lang="zh-CN" altLang="en-US" dirty="0" smtClean="0"/>
                  <a:t> </a:t>
                </a:r>
                <a:r>
                  <a:rPr lang="en-US" altLang="zh-CN" dirty="0" smtClean="0"/>
                  <a:t>this</a:t>
                </a:r>
                <a:r>
                  <a:rPr lang="zh-CN" altLang="en-US" dirty="0" smtClean="0"/>
                  <a:t> </a:t>
                </a:r>
                <a:r>
                  <a:rPr lang="en-US" altLang="zh-CN" dirty="0" smtClean="0"/>
                  <a:t>time</a:t>
                </a:r>
                <a:r>
                  <a:rPr lang="zh-CN" altLang="en-US" dirty="0" smtClean="0"/>
                  <a:t> </a:t>
                </a:r>
                <a:r>
                  <a:rPr lang="en-US" altLang="zh-CN" dirty="0" smtClean="0"/>
                  <a:t>we</a:t>
                </a:r>
                <a:r>
                  <a:rPr lang="zh-CN" altLang="en-US" dirty="0" smtClean="0"/>
                  <a:t> </a:t>
                </a:r>
                <a:r>
                  <a:rPr lang="en-US" altLang="zh-CN" dirty="0" smtClean="0"/>
                  <a:t>consider</a:t>
                </a:r>
                <a:r>
                  <a:rPr lang="zh-CN" altLang="en-US" dirty="0" smtClean="0"/>
                  <a:t> </a:t>
                </a:r>
                <a:r>
                  <a:rPr lang="en-US" altLang="zh-CN" dirty="0" smtClean="0"/>
                  <a:t>the</a:t>
                </a:r>
                <a:r>
                  <a:rPr lang="zh-CN" altLang="en-US" dirty="0" smtClean="0"/>
                  <a:t> </a:t>
                </a:r>
                <a:r>
                  <a:rPr lang="en-US" altLang="zh-CN" dirty="0" smtClean="0"/>
                  <a:t>coefficients</a:t>
                </a:r>
                <a:r>
                  <a:rPr lang="zh-CN" altLang="en-US" dirty="0" smtClean="0"/>
                  <a:t> </a:t>
                </a:r>
                <a:r>
                  <a:rPr lang="en-US" altLang="zh-CN" dirty="0" smtClean="0"/>
                  <a:t>before</a:t>
                </a:r>
                <a:r>
                  <a:rPr lang="zh-CN" altLang="en-US" dirty="0" smtClean="0"/>
                  <a:t> </a:t>
                </a:r>
                <a:r>
                  <a:rPr lang="en-US" altLang="zh-CN" dirty="0" smtClean="0"/>
                  <a:t>K.</a:t>
                </a:r>
                <a:r>
                  <a:rPr lang="zh-CN" altLang="en-US" dirty="0" smtClean="0"/>
                  <a:t> </a:t>
                </a:r>
                <a:r>
                  <a:rPr lang="en-US" altLang="zh-CN" dirty="0" smtClean="0"/>
                  <a:t>We</a:t>
                </a:r>
                <a:r>
                  <a:rPr lang="zh-CN" altLang="en-US" dirty="0" smtClean="0"/>
                  <a:t> </a:t>
                </a:r>
                <a:r>
                  <a:rPr lang="en-US" altLang="zh-CN" dirty="0" smtClean="0"/>
                  <a:t>optimize</a:t>
                </a:r>
                <a:r>
                  <a:rPr lang="zh-CN" altLang="en-US" dirty="0" smtClean="0"/>
                  <a:t> </a:t>
                </a:r>
                <a:r>
                  <a:rPr lang="en-US" altLang="zh-CN" dirty="0" smtClean="0"/>
                  <a:t>log </a:t>
                </a:r>
                <a:r>
                  <a:rPr lang="en-US" altLang="zh-CN" dirty="0"/>
                  <a:t>marginal likelihood</a:t>
                </a:r>
                <a:r>
                  <a:rPr lang="zh-CN" altLang="en-US" dirty="0" smtClean="0"/>
                  <a:t>：</a:t>
                </a:r>
              </a:p>
              <a:p>
                <a:endParaRPr kumimoji="1" lang="zh-CN" altLang="en-US" dirty="0"/>
              </a:p>
              <a:p>
                <a:endParaRPr kumimoji="1" lang="zh-CN" altLang="en-US" dirty="0" smtClean="0"/>
              </a:p>
              <a:p>
                <a:r>
                  <a:rPr lang="en-US" altLang="zh-CN" dirty="0" smtClean="0"/>
                  <a:t>So</a:t>
                </a:r>
                <a:r>
                  <a:rPr lang="zh-CN" altLang="en-US" dirty="0" smtClean="0"/>
                  <a:t> </a:t>
                </a:r>
                <a:r>
                  <a:rPr lang="en-US" altLang="zh-CN" dirty="0" smtClean="0"/>
                  <a:t>we</a:t>
                </a:r>
                <a:r>
                  <a:rPr lang="zh-CN" altLang="en-US" dirty="0" smtClean="0"/>
                  <a:t> </a:t>
                </a:r>
                <a:r>
                  <a:rPr lang="en-US" altLang="zh-CN" dirty="0" smtClean="0"/>
                  <a:t>eliminate</a:t>
                </a:r>
                <a:r>
                  <a:rPr lang="zh-CN" altLang="en-US" dirty="0" smtClean="0"/>
                  <a:t> </a:t>
                </a:r>
                <a14:m>
                  <m:oMath xmlns:m="http://schemas.openxmlformats.org/officeDocument/2006/math">
                    <m:sSubSup>
                      <m:sSubSupPr>
                        <m:ctrlPr>
                          <a:rPr lang="en-US" altLang="zh-CN" i="1" dirty="0">
                            <a:latin typeface="Cambria Math" charset="0"/>
                          </a:rPr>
                        </m:ctrlPr>
                      </m:sSubSupPr>
                      <m:e>
                        <m:r>
                          <a:rPr lang="en-US" altLang="zh-CN" i="1" dirty="0">
                            <a:latin typeface="Cambria Math" charset="0"/>
                            <a:ea typeface="Cambria Math" charset="0"/>
                            <a:cs typeface="Cambria Math" charset="0"/>
                          </a:rPr>
                          <m:t>𝜎</m:t>
                        </m:r>
                      </m:e>
                      <m:sub>
                        <m:r>
                          <a:rPr lang="en-US" altLang="zh-CN" i="1" dirty="0">
                            <a:latin typeface="Cambria Math" charset="0"/>
                          </a:rPr>
                          <m:t>𝑔</m:t>
                        </m:r>
                      </m:sub>
                      <m:sup>
                        <m:r>
                          <a:rPr lang="en-US" altLang="zh-CN" i="1" dirty="0">
                            <a:latin typeface="Cambria Math" charset="0"/>
                          </a:rPr>
                          <m:t>2</m:t>
                        </m:r>
                      </m:sup>
                    </m:sSubSup>
                    <m:r>
                      <a:rPr lang="en-US" altLang="zh-CN" b="0" i="1" dirty="0" smtClean="0">
                        <a:latin typeface="Cambria Math" charset="0"/>
                      </a:rPr>
                      <m:t>𝐾</m:t>
                    </m:r>
                  </m:oMath>
                </a14:m>
                <a:r>
                  <a:rPr lang="en-US" altLang="zh-CN" dirty="0" smtClean="0"/>
                  <a:t>’s</a:t>
                </a:r>
                <a:r>
                  <a:rPr lang="zh-CN" altLang="en-US" dirty="0" smtClean="0"/>
                  <a:t> </a:t>
                </a:r>
                <a:r>
                  <a:rPr lang="en-US" altLang="zh-CN" dirty="0" smtClean="0"/>
                  <a:t>effect</a:t>
                </a:r>
                <a:r>
                  <a:rPr lang="zh-CN" altLang="en-US" dirty="0" smtClean="0"/>
                  <a:t> </a:t>
                </a:r>
                <a:r>
                  <a:rPr lang="en-US" altLang="zh-CN" dirty="0" smtClean="0"/>
                  <a:t>when</a:t>
                </a:r>
                <a:r>
                  <a:rPr lang="zh-CN" altLang="en-US" dirty="0" smtClean="0"/>
                  <a:t> </a:t>
                </a:r>
                <a:r>
                  <a:rPr lang="en-US" altLang="zh-CN" dirty="0" smtClean="0"/>
                  <a:t>considering</a:t>
                </a:r>
                <a:r>
                  <a:rPr lang="zh-CN" altLang="en-US" dirty="0" smtClean="0"/>
                  <a:t> </a:t>
                </a:r>
                <a:r>
                  <a:rPr lang="en-US" altLang="zh-CN" dirty="0" smtClean="0"/>
                  <a:t>SNPs</a:t>
                </a:r>
                <a:r>
                  <a:rPr lang="zh-CN" altLang="en-US" dirty="0" smtClean="0"/>
                  <a:t> </a:t>
                </a:r>
                <a:r>
                  <a:rPr lang="en-US" altLang="zh-CN" dirty="0" smtClean="0"/>
                  <a:t>influence</a:t>
                </a:r>
                <a:r>
                  <a:rPr lang="zh-CN" altLang="en-US" dirty="0" smtClean="0"/>
                  <a:t> </a:t>
                </a:r>
                <a:r>
                  <a:rPr lang="en-US" altLang="zh-CN" dirty="0" smtClean="0"/>
                  <a:t>on</a:t>
                </a:r>
                <a:r>
                  <a:rPr lang="zh-CN" altLang="en-US" dirty="0" smtClean="0"/>
                  <a:t> </a:t>
                </a:r>
                <a:r>
                  <a:rPr lang="en-US" altLang="zh-CN" dirty="0" smtClean="0"/>
                  <a:t>traits</a:t>
                </a:r>
                <a:r>
                  <a:rPr lang="zh-CN" altLang="en-US" dirty="0" smtClean="0"/>
                  <a:t> </a:t>
                </a:r>
                <a:r>
                  <a:rPr lang="en-US" altLang="zh-CN" dirty="0" smtClean="0"/>
                  <a:t>by</a:t>
                </a:r>
                <a:r>
                  <a:rPr lang="zh-CN" altLang="en-US" dirty="0" smtClean="0"/>
                  <a:t> </a:t>
                </a:r>
                <a:r>
                  <a:rPr lang="en-US" altLang="zh-CN" dirty="0" smtClean="0"/>
                  <a:t>adding</a:t>
                </a:r>
                <a:r>
                  <a:rPr lang="zh-CN" altLang="en-US" dirty="0" smtClean="0"/>
                  <a:t> </a:t>
                </a:r>
                <a:r>
                  <a:rPr lang="en-US" altLang="zh-CN" dirty="0" smtClean="0"/>
                  <a:t>two</a:t>
                </a:r>
                <a:r>
                  <a:rPr lang="zh-CN" altLang="en-US" dirty="0" smtClean="0"/>
                  <a:t> </a:t>
                </a:r>
                <a:r>
                  <a:rPr lang="en-US" altLang="zh-CN" dirty="0" smtClean="0"/>
                  <a:t>coefficients:</a:t>
                </a:r>
                <a14:m>
                  <m:oMath xmlns:m="http://schemas.openxmlformats.org/officeDocument/2006/math">
                    <m:sSubSup>
                      <m:sSubSupPr>
                        <m:ctrlPr>
                          <a:rPr lang="en-US" altLang="zh-CN" i="1" dirty="0">
                            <a:latin typeface="Cambria Math" charset="0"/>
                          </a:rPr>
                        </m:ctrlPr>
                      </m:sSubSupPr>
                      <m:e>
                        <m:r>
                          <a:rPr lang="en-US" altLang="zh-CN" i="1" dirty="0">
                            <a:latin typeface="Cambria Math" charset="0"/>
                            <a:ea typeface="Cambria Math" charset="0"/>
                            <a:cs typeface="Cambria Math" charset="0"/>
                          </a:rPr>
                          <m:t>𝜎</m:t>
                        </m:r>
                      </m:e>
                      <m:sub>
                        <m:r>
                          <a:rPr lang="en-US" altLang="zh-CN" i="1" dirty="0">
                            <a:latin typeface="Cambria Math" charset="0"/>
                          </a:rPr>
                          <m:t>𝑔</m:t>
                        </m:r>
                      </m:sub>
                      <m:sup>
                        <m:r>
                          <a:rPr lang="en-US" altLang="zh-CN" i="1" dirty="0">
                            <a:latin typeface="Cambria Math" charset="0"/>
                          </a:rPr>
                          <m:t>2</m:t>
                        </m:r>
                      </m:sup>
                    </m:sSubSup>
                  </m:oMath>
                </a14:m>
                <a:r>
                  <a:rPr lang="zh-CN" altLang="en-US" dirty="0" smtClean="0"/>
                  <a:t> </a:t>
                </a:r>
                <a:r>
                  <a:rPr lang="en-US" altLang="zh-CN" dirty="0" smtClean="0"/>
                  <a:t>and</a:t>
                </a:r>
                <a:r>
                  <a:rPr lang="zh-CN" altLang="en-US" dirty="0" smtClean="0"/>
                  <a:t> </a:t>
                </a:r>
                <a14:m>
                  <m:oMath xmlns:m="http://schemas.openxmlformats.org/officeDocument/2006/math">
                    <m:sSubSup>
                      <m:sSubSupPr>
                        <m:ctrlPr>
                          <a:rPr lang="en-US" altLang="zh-CN" i="1" dirty="0">
                            <a:latin typeface="Cambria Math" charset="0"/>
                          </a:rPr>
                        </m:ctrlPr>
                      </m:sSubSupPr>
                      <m:e>
                        <m:r>
                          <a:rPr lang="en-US" altLang="zh-CN" i="1" dirty="0">
                            <a:latin typeface="Cambria Math" charset="0"/>
                            <a:ea typeface="Cambria Math" charset="0"/>
                            <a:cs typeface="Cambria Math" charset="0"/>
                          </a:rPr>
                          <m:t>𝜎</m:t>
                        </m:r>
                      </m:e>
                      <m:sub>
                        <m:r>
                          <a:rPr lang="en-US" altLang="zh-CN" b="0" i="1" dirty="0" smtClean="0">
                            <a:latin typeface="Cambria Math" charset="0"/>
                            <a:ea typeface="Cambria Math" charset="0"/>
                            <a:cs typeface="Cambria Math" charset="0"/>
                          </a:rPr>
                          <m:t>𝑒</m:t>
                        </m:r>
                      </m:sub>
                      <m:sup>
                        <m:r>
                          <a:rPr lang="en-US" altLang="zh-CN" i="1" dirty="0">
                            <a:latin typeface="Cambria Math" charset="0"/>
                          </a:rPr>
                          <m:t>2</m:t>
                        </m:r>
                      </m:sup>
                    </m:sSubSup>
                  </m:oMath>
                </a14:m>
                <a:r>
                  <a:rPr lang="en-US" altLang="zh-CN" dirty="0" smtClean="0"/>
                  <a:t>.</a:t>
                </a:r>
                <a:r>
                  <a:rPr lang="zh-CN" altLang="en-US" dirty="0" smtClean="0"/>
                  <a:t> </a:t>
                </a:r>
                <a:r>
                  <a:rPr lang="en-US" altLang="zh-CN" dirty="0" smtClean="0"/>
                  <a:t>It</a:t>
                </a:r>
                <a:r>
                  <a:rPr lang="zh-CN" altLang="en-US" dirty="0" smtClean="0"/>
                  <a:t> </a:t>
                </a:r>
                <a:r>
                  <a:rPr lang="en-US" altLang="zh-CN" dirty="0" smtClean="0"/>
                  <a:t>is</a:t>
                </a:r>
                <a:r>
                  <a:rPr lang="zh-CN" altLang="en-US" dirty="0" smtClean="0"/>
                  <a:t> </a:t>
                </a:r>
                <a:r>
                  <a:rPr lang="en-US" altLang="zh-CN" dirty="0" smtClean="0"/>
                  <a:t>better</a:t>
                </a:r>
                <a:r>
                  <a:rPr lang="zh-CN" altLang="en-US" dirty="0" smtClean="0"/>
                  <a:t> </a:t>
                </a:r>
                <a:r>
                  <a:rPr lang="en-US" altLang="zh-CN" dirty="0" smtClean="0"/>
                  <a:t>than</a:t>
                </a:r>
                <a:r>
                  <a:rPr lang="zh-CN" altLang="en-US" dirty="0" smtClean="0"/>
                  <a:t> </a:t>
                </a:r>
                <a:r>
                  <a:rPr lang="en-US" altLang="zh-CN" dirty="0" smtClean="0"/>
                  <a:t>residual</a:t>
                </a:r>
                <a:r>
                  <a:rPr lang="zh-CN" altLang="en-US" dirty="0" smtClean="0"/>
                  <a:t> </a:t>
                </a:r>
                <a:r>
                  <a:rPr lang="en-US" altLang="zh-CN" dirty="0" smtClean="0"/>
                  <a:t>model.</a:t>
                </a:r>
                <a:endParaRPr kumimoji="1"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838200" y="1687079"/>
                <a:ext cx="10515600" cy="5032375"/>
              </a:xfrm>
              <a:blipFill rotWithShape="0">
                <a:blip r:embed="rId3"/>
                <a:stretch>
                  <a:fillRect l="-1043" t="-2667" r="-696"/>
                </a:stretch>
              </a:blipFill>
            </p:spPr>
            <p:txBody>
              <a:bodyPr/>
              <a:lstStyle/>
              <a:p>
                <a:r>
                  <a:rPr lang="zh-CN" altLang="en-US">
                    <a:noFill/>
                  </a:rPr>
                  <a:t> </a:t>
                </a:r>
              </a:p>
            </p:txBody>
          </p:sp>
        </mc:Fallback>
      </mc:AlternateContent>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82864" y="1376009"/>
            <a:ext cx="1987769" cy="899229"/>
          </a:xfrm>
          <a:prstGeom prst="rect">
            <a:avLst/>
          </a:prstGeom>
        </p:spPr>
      </p:pic>
      <p:sp>
        <p:nvSpPr>
          <p:cNvPr id="5" name="文本框 4"/>
          <p:cNvSpPr txBox="1"/>
          <p:nvPr/>
        </p:nvSpPr>
        <p:spPr>
          <a:xfrm>
            <a:off x="5817476" y="2065283"/>
            <a:ext cx="184731" cy="369332"/>
          </a:xfrm>
          <a:prstGeom prst="rect">
            <a:avLst/>
          </a:prstGeom>
          <a:noFill/>
        </p:spPr>
        <p:txBody>
          <a:bodyPr wrap="none" rtlCol="0">
            <a:spAutoFit/>
          </a:bodyPr>
          <a:lstStyle/>
          <a:p>
            <a:endParaRPr kumimoji="1" lang="zh-CN" altLang="en-US" dirty="0"/>
          </a:p>
        </p:txBody>
      </p:sp>
      <p:pic>
        <p:nvPicPr>
          <p:cNvPr id="6" name="图片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03332" y="3762717"/>
            <a:ext cx="4040154" cy="881097"/>
          </a:xfrm>
          <a:prstGeom prst="rect">
            <a:avLst/>
          </a:prstGeom>
        </p:spPr>
      </p:pic>
      <p:sp>
        <p:nvSpPr>
          <p:cNvPr id="7" name="文本框 6"/>
          <p:cNvSpPr txBox="1"/>
          <p:nvPr/>
        </p:nvSpPr>
        <p:spPr>
          <a:xfrm>
            <a:off x="8403021" y="5470634"/>
            <a:ext cx="184731" cy="369332"/>
          </a:xfrm>
          <a:prstGeom prst="rect">
            <a:avLst/>
          </a:prstGeom>
          <a:noFill/>
        </p:spPr>
        <p:txBody>
          <a:bodyPr wrap="none" rtlCol="0">
            <a:spAutoFit/>
          </a:bodyPr>
          <a:lstStyle/>
          <a:p>
            <a:endParaRPr kumimoji="1" lang="zh-CN" altLang="en-US" dirty="0"/>
          </a:p>
        </p:txBody>
      </p:sp>
      <p:sp>
        <p:nvSpPr>
          <p:cNvPr id="8" name="幻灯片编号占位符 7"/>
          <p:cNvSpPr>
            <a:spLocks noGrp="1"/>
          </p:cNvSpPr>
          <p:nvPr>
            <p:ph type="sldNum" sz="quarter" idx="12"/>
          </p:nvPr>
        </p:nvSpPr>
        <p:spPr/>
        <p:txBody>
          <a:bodyPr/>
          <a:lstStyle/>
          <a:p>
            <a:fld id="{4BE502F4-4803-3441-A539-4361BBF020EF}" type="slidenum">
              <a:rPr kumimoji="1" lang="zh-CN" altLang="en-US" smtClean="0"/>
              <a:t>17</a:t>
            </a:fld>
            <a:endParaRPr kumimoji="1" lang="zh-CN" altLang="en-US"/>
          </a:p>
        </p:txBody>
      </p:sp>
    </p:spTree>
    <p:extLst>
      <p:ext uri="{BB962C8B-B14F-4D97-AF65-F5344CB8AC3E}">
        <p14:creationId xmlns:p14="http://schemas.microsoft.com/office/powerpoint/2010/main" val="99349274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37151"/>
            <a:ext cx="10515600" cy="1325563"/>
          </a:xfrm>
        </p:spPr>
        <p:txBody>
          <a:bodyPr/>
          <a:lstStyle/>
          <a:p>
            <a:r>
              <a:rPr kumimoji="1" lang="en-US" altLang="zh-CN" dirty="0" smtClean="0"/>
              <a:t>Mixed-Ridge</a:t>
            </a:r>
            <a:endParaRPr kumimoji="1" lang="zh-CN" altLang="en-US" dirty="0"/>
          </a:p>
        </p:txBody>
      </p:sp>
      <p:sp>
        <p:nvSpPr>
          <p:cNvPr id="3" name="内容占位符 2"/>
          <p:cNvSpPr>
            <a:spLocks noGrp="1"/>
          </p:cNvSpPr>
          <p:nvPr>
            <p:ph idx="1"/>
          </p:nvPr>
        </p:nvSpPr>
        <p:spPr>
          <a:xfrm>
            <a:off x="838200" y="1596712"/>
            <a:ext cx="10515600" cy="4351338"/>
          </a:xfrm>
        </p:spPr>
        <p:txBody>
          <a:bodyPr/>
          <a:lstStyle/>
          <a:p>
            <a:r>
              <a:rPr kumimoji="1" lang="en-US" altLang="zh-CN" sz="3200" dirty="0" smtClean="0"/>
              <a:t>Improve</a:t>
            </a:r>
            <a:r>
              <a:rPr kumimoji="1" lang="zh-CN" altLang="en-US" sz="3200" dirty="0" smtClean="0"/>
              <a:t> </a:t>
            </a:r>
            <a:r>
              <a:rPr kumimoji="1" lang="en-US" altLang="zh-CN" sz="3200" dirty="0" smtClean="0"/>
              <a:t>Fast-LMM:</a:t>
            </a:r>
            <a:endParaRPr kumimoji="1" lang="zh-CN" altLang="en-US" sz="3200" dirty="0" smtClean="0"/>
          </a:p>
          <a:p>
            <a:pPr lvl="1"/>
            <a:r>
              <a:rPr kumimoji="1" lang="en-US" altLang="zh-CN" sz="2800" dirty="0" smtClean="0"/>
              <a:t>Better</a:t>
            </a:r>
            <a:r>
              <a:rPr kumimoji="1" lang="zh-CN" altLang="en-US" sz="2800" dirty="0" smtClean="0"/>
              <a:t> </a:t>
            </a:r>
            <a:r>
              <a:rPr kumimoji="1" lang="en-US" altLang="zh-CN" sz="2800" dirty="0" smtClean="0"/>
              <a:t>results</a:t>
            </a:r>
            <a:endParaRPr kumimoji="1" lang="zh-CN" altLang="en-US" sz="2800" dirty="0" smtClean="0"/>
          </a:p>
          <a:p>
            <a:pPr lvl="1"/>
            <a:r>
              <a:rPr kumimoji="1" lang="en-US" altLang="zh-CN" sz="2800" dirty="0" smtClean="0"/>
              <a:t>Higher</a:t>
            </a:r>
            <a:r>
              <a:rPr kumimoji="1" lang="zh-CN" altLang="en-US" sz="2800" dirty="0" smtClean="0"/>
              <a:t> </a:t>
            </a:r>
            <a:r>
              <a:rPr kumimoji="1" lang="en-US" altLang="zh-CN" sz="2800" dirty="0" smtClean="0"/>
              <a:t>speed</a:t>
            </a:r>
            <a:endParaRPr kumimoji="1" lang="zh-CN" altLang="en-US" sz="2800" dirty="0" smtClean="0"/>
          </a:p>
          <a:p>
            <a:pPr lvl="1"/>
            <a:r>
              <a:rPr kumimoji="1" lang="en-US" altLang="zh-CN" sz="2800" dirty="0" smtClean="0"/>
              <a:t>Much</a:t>
            </a:r>
            <a:r>
              <a:rPr kumimoji="1" lang="zh-CN" altLang="en-US" sz="2800" dirty="0" smtClean="0"/>
              <a:t> </a:t>
            </a:r>
            <a:r>
              <a:rPr kumimoji="1" lang="en-US" altLang="zh-CN" sz="2800" dirty="0" smtClean="0"/>
              <a:t>simpler</a:t>
            </a:r>
            <a:endParaRPr kumimoji="1" lang="zh-CN" altLang="en-US" sz="2800" dirty="0" smtClean="0"/>
          </a:p>
          <a:p>
            <a:r>
              <a:rPr kumimoji="1" lang="en-US" altLang="zh-CN" sz="3200" dirty="0" smtClean="0"/>
              <a:t>Algorithm</a:t>
            </a:r>
            <a:endParaRPr kumimoji="1" lang="zh-CN" altLang="en-US" sz="3200" dirty="0" smtClean="0"/>
          </a:p>
          <a:p>
            <a:r>
              <a:rPr lang="en-US" altLang="zh-CN" sz="3200" dirty="0" smtClean="0"/>
              <a:t>Equivalence</a:t>
            </a:r>
            <a:r>
              <a:rPr lang="zh-CN" altLang="en-US" sz="3200" dirty="0" smtClean="0"/>
              <a:t> </a:t>
            </a:r>
            <a:r>
              <a:rPr lang="en-US" altLang="zh-CN" sz="3200" dirty="0" smtClean="0"/>
              <a:t>proof</a:t>
            </a:r>
            <a:endParaRPr kumimoji="1" lang="zh-CN" altLang="en-US" sz="3200" dirty="0" smtClean="0"/>
          </a:p>
          <a:p>
            <a:r>
              <a:rPr kumimoji="1" lang="en-US" altLang="zh-CN" sz="3200" dirty="0" smtClean="0"/>
              <a:t>FAST-CV</a:t>
            </a:r>
            <a:r>
              <a:rPr kumimoji="1" lang="zh-CN" altLang="en-US" sz="3200" dirty="0" smtClean="0"/>
              <a:t> </a:t>
            </a:r>
            <a:r>
              <a:rPr kumimoji="1" lang="en-US" altLang="zh-CN" sz="3200" dirty="0" smtClean="0"/>
              <a:t>algorithm</a:t>
            </a:r>
            <a:endParaRPr kumimoji="1" lang="zh-CN" altLang="en-US" sz="3200" dirty="0" smtClean="0"/>
          </a:p>
          <a:p>
            <a:pPr marL="0" indent="0">
              <a:buNone/>
            </a:pPr>
            <a:endParaRPr kumimoji="1" lang="zh-CN" altLang="en-US" dirty="0"/>
          </a:p>
        </p:txBody>
      </p:sp>
      <p:sp>
        <p:nvSpPr>
          <p:cNvPr id="4" name="幻灯片编号占位符 3"/>
          <p:cNvSpPr>
            <a:spLocks noGrp="1"/>
          </p:cNvSpPr>
          <p:nvPr>
            <p:ph type="sldNum" sz="quarter" idx="12"/>
          </p:nvPr>
        </p:nvSpPr>
        <p:spPr/>
        <p:txBody>
          <a:bodyPr/>
          <a:lstStyle/>
          <a:p>
            <a:fld id="{4BE502F4-4803-3441-A539-4361BBF020EF}" type="slidenum">
              <a:rPr kumimoji="1" lang="zh-CN" altLang="en-US" smtClean="0"/>
              <a:t>18</a:t>
            </a:fld>
            <a:endParaRPr kumimoji="1" lang="zh-CN" altLang="en-US"/>
          </a:p>
        </p:txBody>
      </p:sp>
    </p:spTree>
    <p:extLst>
      <p:ext uri="{BB962C8B-B14F-4D97-AF65-F5344CB8AC3E}">
        <p14:creationId xmlns:p14="http://schemas.microsoft.com/office/powerpoint/2010/main" val="84993931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75788"/>
            <a:ext cx="10515600" cy="1325563"/>
          </a:xfrm>
        </p:spPr>
        <p:txBody>
          <a:bodyPr/>
          <a:lstStyle/>
          <a:p>
            <a:r>
              <a:rPr kumimoji="1" lang="en-US" altLang="zh-CN" dirty="0" smtClean="0"/>
              <a:t>Improve</a:t>
            </a:r>
            <a:r>
              <a:rPr kumimoji="1" lang="zh-CN" altLang="en-US" dirty="0" smtClean="0"/>
              <a:t> </a:t>
            </a:r>
            <a:r>
              <a:rPr kumimoji="1" lang="en-US" altLang="zh-CN" dirty="0" err="1" smtClean="0"/>
              <a:t>FaST</a:t>
            </a:r>
            <a:r>
              <a:rPr kumimoji="1" lang="en-US" altLang="zh-CN" dirty="0" smtClean="0"/>
              <a:t>-LMM</a:t>
            </a:r>
            <a:endParaRPr kumimoji="1"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838200" y="1320002"/>
                <a:ext cx="10515600" cy="4866120"/>
              </a:xfrm>
            </p:spPr>
            <p:txBody>
              <a:bodyPr>
                <a:normAutofit/>
              </a:bodyPr>
              <a:lstStyle/>
              <a:p>
                <a:r>
                  <a:rPr kumimoji="1" lang="en-US" altLang="zh-CN" dirty="0" smtClean="0"/>
                  <a:t>FaST-LMM’s</a:t>
                </a:r>
                <a:r>
                  <a:rPr kumimoji="1" lang="zh-CN" altLang="en-US" dirty="0" smtClean="0"/>
                  <a:t> </a:t>
                </a:r>
                <a:r>
                  <a:rPr kumimoji="1" lang="en-US" altLang="zh-CN" dirty="0" smtClean="0"/>
                  <a:t>disadvantages</a:t>
                </a:r>
                <a:r>
                  <a:rPr kumimoji="1" lang="zh-CN" altLang="en-US" dirty="0" smtClean="0"/>
                  <a:t>：</a:t>
                </a:r>
              </a:p>
              <a:p>
                <a:pPr lvl="1"/>
                <a:r>
                  <a:rPr lang="en-US" altLang="zh-CN" dirty="0" smtClean="0"/>
                  <a:t>SNPs’</a:t>
                </a:r>
                <a:r>
                  <a:rPr lang="zh-CN" altLang="en-US" dirty="0" smtClean="0"/>
                  <a:t> </a:t>
                </a:r>
                <a:r>
                  <a:rPr lang="en-US" altLang="zh-CN" dirty="0" smtClean="0"/>
                  <a:t>high</a:t>
                </a:r>
                <a:r>
                  <a:rPr lang="zh-CN" altLang="en-US" dirty="0" smtClean="0"/>
                  <a:t> </a:t>
                </a:r>
                <a:r>
                  <a:rPr lang="en-US" altLang="zh-CN" dirty="0" err="1" smtClean="0"/>
                  <a:t>colinearity</a:t>
                </a:r>
                <a:r>
                  <a:rPr lang="en-US" altLang="zh-CN" dirty="0" smtClean="0"/>
                  <a:t>——big</a:t>
                </a:r>
                <a:r>
                  <a:rPr lang="zh-CN" altLang="en-US" dirty="0" smtClean="0"/>
                  <a:t> </a:t>
                </a:r>
                <a:r>
                  <a:rPr lang="en-US" altLang="zh-CN" dirty="0" smtClean="0"/>
                  <a:t>regression</a:t>
                </a:r>
                <a:r>
                  <a:rPr lang="zh-CN" altLang="en-US" dirty="0" smtClean="0"/>
                  <a:t> </a:t>
                </a:r>
                <a:r>
                  <a:rPr lang="en-US" altLang="zh-CN" dirty="0" smtClean="0"/>
                  <a:t>coefficients——bad</a:t>
                </a:r>
                <a:r>
                  <a:rPr lang="zh-CN" altLang="en-US" dirty="0" smtClean="0"/>
                  <a:t> </a:t>
                </a:r>
                <a:r>
                  <a:rPr lang="en-US" altLang="zh-CN" dirty="0" smtClean="0"/>
                  <a:t>results.</a:t>
                </a:r>
                <a:endParaRPr lang="zh-CN" altLang="en-US" dirty="0" smtClean="0"/>
              </a:p>
              <a:p>
                <a:pPr lvl="1"/>
                <a:r>
                  <a:rPr lang="en-US" altLang="zh-CN" dirty="0" smtClean="0"/>
                  <a:t>Optimizing</a:t>
                </a:r>
                <a:r>
                  <a:rPr lang="zh-CN" altLang="en-US" dirty="0" smtClean="0"/>
                  <a:t> </a:t>
                </a:r>
                <a14:m>
                  <m:oMath xmlns:m="http://schemas.openxmlformats.org/officeDocument/2006/math">
                    <m:sSup>
                      <m:sSupPr>
                        <m:ctrlPr>
                          <a:rPr lang="en-US" altLang="zh-CN" i="1" smtClean="0">
                            <a:latin typeface="Cambria Math" charset="0"/>
                          </a:rPr>
                        </m:ctrlPr>
                      </m:sSupPr>
                      <m:e>
                        <m:r>
                          <a:rPr lang="en-US" altLang="zh-CN" b="0" i="1" smtClean="0">
                            <a:latin typeface="Cambria Math" charset="0"/>
                          </a:rPr>
                          <m:t>h</m:t>
                        </m:r>
                      </m:e>
                      <m:sup>
                        <m:r>
                          <a:rPr lang="en-US" altLang="zh-CN" b="0" i="1" smtClean="0">
                            <a:latin typeface="Cambria Math" charset="0"/>
                          </a:rPr>
                          <m:t>2</m:t>
                        </m:r>
                      </m:sup>
                    </m:sSup>
                  </m:oMath>
                </a14:m>
                <a:r>
                  <a:rPr lang="en-US" altLang="zh-CN" dirty="0" smtClean="0"/>
                  <a:t> is</a:t>
                </a:r>
                <a:r>
                  <a:rPr lang="zh-CN" altLang="en-US" dirty="0" smtClean="0"/>
                  <a:t> </a:t>
                </a:r>
                <a:r>
                  <a:rPr lang="en-US" altLang="zh-CN" dirty="0" smtClean="0"/>
                  <a:t>time</a:t>
                </a:r>
                <a:r>
                  <a:rPr lang="zh-CN" altLang="en-US" dirty="0" smtClean="0"/>
                  <a:t> </a:t>
                </a:r>
                <a:r>
                  <a:rPr lang="en-US" altLang="zh-CN" dirty="0" smtClean="0"/>
                  <a:t>consuming,</a:t>
                </a:r>
                <a:r>
                  <a:rPr lang="zh-CN" altLang="en-US" dirty="0" smtClean="0"/>
                  <a:t> </a:t>
                </a:r>
                <a:r>
                  <a:rPr lang="en-US" altLang="zh-CN" dirty="0" smtClean="0"/>
                  <a:t>not</a:t>
                </a:r>
                <a:r>
                  <a:rPr lang="zh-CN" altLang="en-US" dirty="0" smtClean="0"/>
                  <a:t> </a:t>
                </a:r>
                <a:r>
                  <a:rPr lang="en-US" altLang="zh-CN" dirty="0" smtClean="0"/>
                  <a:t>suitable</a:t>
                </a:r>
                <a:r>
                  <a:rPr lang="zh-CN" altLang="en-US" dirty="0" smtClean="0"/>
                  <a:t> </a:t>
                </a:r>
                <a:r>
                  <a:rPr lang="en-US" altLang="zh-CN" dirty="0" smtClean="0"/>
                  <a:t>for</a:t>
                </a:r>
                <a:r>
                  <a:rPr lang="zh-CN" altLang="en-US" dirty="0" smtClean="0"/>
                  <a:t> </a:t>
                </a:r>
                <a:r>
                  <a:rPr lang="en-US" altLang="zh-CN" dirty="0" smtClean="0"/>
                  <a:t>quick</a:t>
                </a:r>
                <a:r>
                  <a:rPr lang="zh-CN" altLang="en-US" dirty="0" smtClean="0"/>
                  <a:t> </a:t>
                </a:r>
                <a:r>
                  <a:rPr lang="en-US" altLang="zh-CN" dirty="0" smtClean="0"/>
                  <a:t>search</a:t>
                </a:r>
                <a:endParaRPr lang="zh-CN" altLang="en-US" dirty="0" smtClean="0"/>
              </a:p>
              <a:p>
                <a:endParaRPr lang="zh-CN" altLang="en-US" dirty="0" smtClean="0"/>
              </a:p>
              <a:p>
                <a:r>
                  <a:rPr lang="en-US" altLang="zh-CN" dirty="0" smtClean="0"/>
                  <a:t>Improvement:</a:t>
                </a:r>
                <a:endParaRPr lang="zh-CN" altLang="en-US" dirty="0" smtClean="0"/>
              </a:p>
              <a:p>
                <a:r>
                  <a:rPr lang="en-US" altLang="zh-CN" dirty="0" smtClean="0"/>
                  <a:t>Decrease complexity to use more features</a:t>
                </a:r>
                <a:endParaRPr lang="zh-CN" altLang="en-US" dirty="0" smtClean="0"/>
              </a:p>
              <a:p>
                <a:r>
                  <a:rPr lang="en-US" altLang="zh-CN" dirty="0"/>
                  <a:t>A</a:t>
                </a:r>
                <a:r>
                  <a:rPr lang="en-US" altLang="zh-CN" dirty="0" smtClean="0"/>
                  <a:t>dd</a:t>
                </a:r>
                <a:r>
                  <a:rPr lang="zh-CN" altLang="en-US" dirty="0" smtClean="0"/>
                  <a:t> </a:t>
                </a:r>
                <a:r>
                  <a:rPr lang="en-US" altLang="zh-CN" dirty="0" smtClean="0"/>
                  <a:t>L2</a:t>
                </a:r>
                <a:r>
                  <a:rPr lang="zh-CN" altLang="en-US" dirty="0" smtClean="0"/>
                  <a:t> </a:t>
                </a:r>
                <a:r>
                  <a:rPr lang="en-US" altLang="zh-CN" dirty="0" smtClean="0"/>
                  <a:t>regularization</a:t>
                </a:r>
                <a:endParaRPr lang="zh-CN" altLang="en-US" dirty="0"/>
              </a:p>
              <a:p>
                <a:r>
                  <a:rPr kumimoji="1" lang="en-US" altLang="zh-CN" dirty="0" smtClean="0"/>
                  <a:t>Use</a:t>
                </a:r>
                <a:r>
                  <a:rPr kumimoji="1" lang="zh-CN" altLang="en-US" dirty="0" smtClean="0"/>
                  <a:t> </a:t>
                </a:r>
                <a:r>
                  <a:rPr kumimoji="1" lang="en-US" altLang="zh-CN" dirty="0" smtClean="0"/>
                  <a:t>Fast-CV</a:t>
                </a:r>
                <a:r>
                  <a:rPr kumimoji="1" lang="zh-CN" altLang="en-US" dirty="0" smtClean="0"/>
                  <a:t> </a:t>
                </a:r>
                <a:r>
                  <a:rPr kumimoji="1" lang="en-US" altLang="zh-CN" dirty="0" smtClean="0"/>
                  <a:t>to</a:t>
                </a:r>
                <a:r>
                  <a:rPr kumimoji="1" lang="zh-CN" altLang="en-US" dirty="0" smtClean="0"/>
                  <a:t> </a:t>
                </a:r>
                <a:r>
                  <a:rPr kumimoji="1" lang="en-US" altLang="zh-CN" dirty="0" smtClean="0"/>
                  <a:t>do feature selection (pick</a:t>
                </a:r>
                <a:r>
                  <a:rPr kumimoji="1" lang="zh-CN" altLang="en-US" dirty="0" smtClean="0"/>
                  <a:t> </a:t>
                </a:r>
                <a:r>
                  <a:rPr kumimoji="1" lang="en-US" altLang="zh-CN" dirty="0" smtClean="0"/>
                  <a:t>SNPs, optimize parameters)</a:t>
                </a:r>
              </a:p>
              <a:p>
                <a:endParaRPr kumimoji="1" lang="zh-CN" altLang="en-US" dirty="0" smtClean="0"/>
              </a:p>
              <a:p>
                <a:r>
                  <a:rPr kumimoji="1" lang="en-US" altLang="zh-CN" dirty="0" smtClean="0"/>
                  <a:t>We achieve better</a:t>
                </a:r>
                <a:r>
                  <a:rPr kumimoji="1" lang="zh-CN" altLang="en-US" dirty="0" smtClean="0"/>
                  <a:t> </a:t>
                </a:r>
                <a:r>
                  <a:rPr kumimoji="1" lang="en-US" altLang="zh-CN" dirty="0" smtClean="0"/>
                  <a:t>results and higher</a:t>
                </a:r>
                <a:r>
                  <a:rPr kumimoji="1" lang="zh-CN" altLang="en-US" dirty="0" smtClean="0"/>
                  <a:t> </a:t>
                </a:r>
                <a:r>
                  <a:rPr kumimoji="1" lang="en-US" altLang="zh-CN" dirty="0"/>
                  <a:t>efficiency </a:t>
                </a:r>
                <a:endParaRPr kumimoji="1" lang="zh-CN" altLang="en-US" dirty="0"/>
              </a:p>
              <a:p>
                <a:endParaRPr kumimoji="1" lang="zh-CN" altLang="en-US" dirty="0" smtClean="0"/>
              </a:p>
              <a:p>
                <a:endParaRPr kumimoji="1"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838200" y="1320002"/>
                <a:ext cx="10515600" cy="4866120"/>
              </a:xfrm>
              <a:blipFill rotWithShape="0">
                <a:blip r:embed="rId3"/>
                <a:stretch>
                  <a:fillRect l="-1043" t="-2757" b="-3008"/>
                </a:stretch>
              </a:blipFill>
            </p:spPr>
            <p:txBody>
              <a:bodyPr/>
              <a:lstStyle/>
              <a:p>
                <a:r>
                  <a:rPr lang="zh-CN" altLang="en-US">
                    <a:noFill/>
                  </a:rPr>
                  <a:t> </a:t>
                </a:r>
              </a:p>
            </p:txBody>
          </p:sp>
        </mc:Fallback>
      </mc:AlternateContent>
      <p:sp>
        <p:nvSpPr>
          <p:cNvPr id="4" name="幻灯片编号占位符 3"/>
          <p:cNvSpPr>
            <a:spLocks noGrp="1"/>
          </p:cNvSpPr>
          <p:nvPr>
            <p:ph type="sldNum" sz="quarter" idx="12"/>
          </p:nvPr>
        </p:nvSpPr>
        <p:spPr/>
        <p:txBody>
          <a:bodyPr/>
          <a:lstStyle/>
          <a:p>
            <a:fld id="{4BE502F4-4803-3441-A539-4361BBF020EF}" type="slidenum">
              <a:rPr kumimoji="1" lang="zh-CN" altLang="en-US" smtClean="0"/>
              <a:t>19</a:t>
            </a:fld>
            <a:endParaRPr kumimoji="1" lang="zh-CN" altLang="en-US"/>
          </a:p>
        </p:txBody>
      </p:sp>
    </p:spTree>
    <p:extLst>
      <p:ext uri="{BB962C8B-B14F-4D97-AF65-F5344CB8AC3E}">
        <p14:creationId xmlns:p14="http://schemas.microsoft.com/office/powerpoint/2010/main" val="201628058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768927" y="283431"/>
            <a:ext cx="10630546" cy="6145078"/>
          </a:xfrm>
        </p:spPr>
        <p:txBody>
          <a:bodyPr>
            <a:normAutofit/>
          </a:bodyPr>
          <a:lstStyle/>
          <a:p>
            <a:pPr marL="0" indent="0">
              <a:buNone/>
            </a:pPr>
            <a:r>
              <a:rPr kumimoji="1" lang="en-US" altLang="zh-CN" sz="6600" dirty="0" smtClean="0"/>
              <a:t>Outline</a:t>
            </a:r>
          </a:p>
          <a:p>
            <a:pPr marL="0" indent="0">
              <a:buNone/>
            </a:pPr>
            <a:endParaRPr kumimoji="1" lang="en-US" altLang="zh-CN" dirty="0" smtClean="0"/>
          </a:p>
          <a:p>
            <a:r>
              <a:rPr kumimoji="1" lang="en-US" altLang="zh-CN" sz="4400" b="1" dirty="0" smtClean="0"/>
              <a:t>Background</a:t>
            </a:r>
          </a:p>
          <a:p>
            <a:r>
              <a:rPr kumimoji="1" lang="en-US" altLang="zh-CN" sz="4000" dirty="0" smtClean="0"/>
              <a:t>Result analysis</a:t>
            </a:r>
          </a:p>
          <a:p>
            <a:r>
              <a:rPr kumimoji="1" lang="en-US" altLang="zh-CN" sz="4000" dirty="0" smtClean="0"/>
              <a:t>Methods</a:t>
            </a:r>
            <a:endParaRPr kumimoji="1" lang="zh-CN" altLang="en-US" sz="4000" dirty="0"/>
          </a:p>
          <a:p>
            <a:r>
              <a:rPr kumimoji="1" lang="en-US" altLang="zh-CN" sz="4000" dirty="0" smtClean="0"/>
              <a:t>Future </a:t>
            </a:r>
            <a:r>
              <a:rPr kumimoji="1" lang="en-US" altLang="zh-CN" sz="4000" dirty="0"/>
              <a:t>work</a:t>
            </a:r>
            <a:endParaRPr kumimoji="1" lang="zh-CN" altLang="en-US" sz="4000" dirty="0"/>
          </a:p>
          <a:p>
            <a:r>
              <a:rPr kumimoji="1" lang="en-US" altLang="zh-CN" sz="4000" dirty="0" smtClean="0"/>
              <a:t>Supplementary</a:t>
            </a:r>
            <a:endParaRPr kumimoji="1" lang="zh-CN" altLang="en-US" sz="4000" dirty="0" smtClean="0"/>
          </a:p>
          <a:p>
            <a:pPr lvl="1"/>
            <a:endParaRPr kumimoji="1" lang="zh-CN" altLang="en-US" dirty="0"/>
          </a:p>
        </p:txBody>
      </p:sp>
      <p:sp>
        <p:nvSpPr>
          <p:cNvPr id="2" name="幻灯片编号占位符 1"/>
          <p:cNvSpPr>
            <a:spLocks noGrp="1"/>
          </p:cNvSpPr>
          <p:nvPr>
            <p:ph type="sldNum" sz="quarter" idx="12"/>
          </p:nvPr>
        </p:nvSpPr>
        <p:spPr/>
        <p:txBody>
          <a:bodyPr/>
          <a:lstStyle/>
          <a:p>
            <a:fld id="{4BE502F4-4803-3441-A539-4361BBF020EF}" type="slidenum">
              <a:rPr kumimoji="1" lang="zh-CN" altLang="en-US" smtClean="0"/>
              <a:t>2</a:t>
            </a:fld>
            <a:endParaRPr kumimoji="1" lang="zh-CN" altLang="en-US"/>
          </a:p>
        </p:txBody>
      </p:sp>
    </p:spTree>
    <p:extLst>
      <p:ext uri="{BB962C8B-B14F-4D97-AF65-F5344CB8AC3E}">
        <p14:creationId xmlns:p14="http://schemas.microsoft.com/office/powerpoint/2010/main" val="71529585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41154" y="-175932"/>
            <a:ext cx="10515600" cy="1325563"/>
          </a:xfrm>
        </p:spPr>
        <p:txBody>
          <a:bodyPr/>
          <a:lstStyle/>
          <a:p>
            <a:r>
              <a:rPr kumimoji="1" lang="en-US" altLang="zh-CN" dirty="0" smtClean="0"/>
              <a:t>Mixed-Ridge</a:t>
            </a:r>
            <a:r>
              <a:rPr kumimoji="1" lang="zh-CN" altLang="en-US" dirty="0" smtClean="0"/>
              <a:t> </a:t>
            </a:r>
            <a:r>
              <a:rPr kumimoji="1" lang="en-US" altLang="zh-CN" dirty="0" smtClean="0"/>
              <a:t>Principles</a:t>
            </a:r>
            <a:endParaRPr kumimoji="1" lang="zh-CN" altLang="en-US" dirty="0"/>
          </a:p>
        </p:txBody>
      </p:sp>
      <p:pic>
        <p:nvPicPr>
          <p:cNvPr id="6" name="内容占位符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823791" y="1060796"/>
            <a:ext cx="7368209" cy="2996772"/>
          </a:xfrm>
        </p:spPr>
      </p:pic>
      <p:sp>
        <p:nvSpPr>
          <p:cNvPr id="3" name="幻灯片编号占位符 2"/>
          <p:cNvSpPr>
            <a:spLocks noGrp="1"/>
          </p:cNvSpPr>
          <p:nvPr>
            <p:ph type="sldNum" sz="quarter" idx="12"/>
          </p:nvPr>
        </p:nvSpPr>
        <p:spPr/>
        <p:txBody>
          <a:bodyPr/>
          <a:lstStyle/>
          <a:p>
            <a:fld id="{4BE502F4-4803-3441-A539-4361BBF020EF}" type="slidenum">
              <a:rPr kumimoji="1" lang="zh-CN" altLang="en-US" smtClean="0"/>
              <a:t>20</a:t>
            </a:fld>
            <a:endParaRPr kumimoji="1" lang="zh-CN" altLang="en-US"/>
          </a:p>
        </p:txBody>
      </p:sp>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500901"/>
            <a:ext cx="4395839" cy="1566517"/>
          </a:xfrm>
          <a:prstGeom prst="rect">
            <a:avLst/>
          </a:prstGeom>
        </p:spPr>
      </p:pic>
      <mc:AlternateContent xmlns:mc="http://schemas.openxmlformats.org/markup-compatibility/2006" xmlns:a14="http://schemas.microsoft.com/office/drawing/2010/main">
        <mc:Choice Requires="a14">
          <p:sp>
            <p:nvSpPr>
              <p:cNvPr id="7" name="文本框 6"/>
              <p:cNvSpPr txBox="1"/>
              <p:nvPr/>
            </p:nvSpPr>
            <p:spPr>
              <a:xfrm>
                <a:off x="227178" y="3964202"/>
                <a:ext cx="4765985" cy="2369880"/>
              </a:xfrm>
              <a:prstGeom prst="rect">
                <a:avLst/>
              </a:prstGeom>
              <a:noFill/>
            </p:spPr>
            <p:txBody>
              <a:bodyPr wrap="none" rtlCol="0">
                <a:spAutoFit/>
              </a:bodyPr>
              <a:lstStyle/>
              <a:p>
                <a:r>
                  <a:rPr kumimoji="1" lang="en-US" altLang="zh-CN" sz="2800" b="1" dirty="0" smtClean="0"/>
                  <a:t>Fast-LMM</a:t>
                </a:r>
              </a:p>
              <a:p>
                <a:pPr marL="285750" indent="-285750">
                  <a:buFont typeface="Arial" charset="0"/>
                  <a:buChar char="•"/>
                </a:pPr>
                <a:r>
                  <a:rPr kumimoji="1" lang="en-US" altLang="zh-CN" sz="2400" dirty="0" smtClean="0"/>
                  <a:t>By optimizing </a:t>
                </a:r>
                <a14:m>
                  <m:oMath xmlns:m="http://schemas.openxmlformats.org/officeDocument/2006/math">
                    <m:sSup>
                      <m:sSupPr>
                        <m:ctrlPr>
                          <a:rPr kumimoji="1" lang="en-US" altLang="zh-CN" sz="2400" i="1" smtClean="0">
                            <a:latin typeface="Cambria Math" charset="0"/>
                          </a:rPr>
                        </m:ctrlPr>
                      </m:sSupPr>
                      <m:e>
                        <m:r>
                          <a:rPr kumimoji="1" lang="en-US" altLang="zh-CN" sz="2400" b="0" i="1" smtClean="0">
                            <a:latin typeface="Cambria Math" charset="0"/>
                          </a:rPr>
                          <m:t>h</m:t>
                        </m:r>
                      </m:e>
                      <m:sup>
                        <m:r>
                          <a:rPr kumimoji="1" lang="en-US" altLang="zh-CN" sz="2400" b="0" i="1" smtClean="0">
                            <a:latin typeface="Cambria Math" charset="0"/>
                          </a:rPr>
                          <m:t>2</m:t>
                        </m:r>
                      </m:sup>
                    </m:sSup>
                  </m:oMath>
                </a14:m>
                <a:endParaRPr kumimoji="1" lang="en-US" altLang="zh-CN" sz="2400" dirty="0" smtClean="0"/>
              </a:p>
              <a:p>
                <a:pPr marL="285750" indent="-285750">
                  <a:buFont typeface="Arial" charset="0"/>
                  <a:buChar char="•"/>
                </a:pPr>
                <a:r>
                  <a:rPr kumimoji="1" lang="en-US" altLang="zh-CN" sz="2400" dirty="0" smtClean="0"/>
                  <a:t>High time consuming</a:t>
                </a:r>
              </a:p>
              <a:p>
                <a:pPr marL="285750" indent="-285750">
                  <a:buFont typeface="Arial" charset="0"/>
                  <a:buChar char="•"/>
                </a:pPr>
                <a:r>
                  <a:rPr kumimoji="1" lang="en-US" altLang="zh-CN" sz="2400" dirty="0" smtClean="0"/>
                  <a:t>No regularization when optimizing</a:t>
                </a:r>
              </a:p>
              <a:p>
                <a:pPr marL="285750" indent="-285750">
                  <a:buFont typeface="Arial" charset="0"/>
                  <a:buChar char="•"/>
                </a:pPr>
                <a:r>
                  <a:rPr kumimoji="1" lang="en-US" altLang="zh-CN" sz="2400" dirty="0" smtClean="0"/>
                  <a:t>Use less features as K</a:t>
                </a:r>
                <a:endParaRPr kumimoji="1" lang="zh-CN" altLang="en-US" sz="2400" dirty="0" smtClean="0"/>
              </a:p>
              <a:p>
                <a:pPr marL="285750" indent="-285750">
                  <a:buFont typeface="Arial" charset="0"/>
                  <a:buChar char="•"/>
                </a:pPr>
                <a:r>
                  <a:rPr kumimoji="1" lang="en-US" altLang="zh-CN" sz="2400" dirty="0" smtClean="0"/>
                  <a:t>Feature</a:t>
                </a:r>
                <a:r>
                  <a:rPr kumimoji="1" lang="zh-CN" altLang="en-US" sz="2400" dirty="0" smtClean="0"/>
                  <a:t> </a:t>
                </a:r>
                <a:r>
                  <a:rPr kumimoji="1" lang="en-US" altLang="zh-CN" sz="2400" dirty="0" smtClean="0"/>
                  <a:t>selection</a:t>
                </a:r>
                <a:r>
                  <a:rPr kumimoji="1" lang="zh-CN" altLang="en-US" sz="2400" dirty="0" smtClean="0"/>
                  <a:t> </a:t>
                </a:r>
                <a:r>
                  <a:rPr kumimoji="1" lang="en-US" altLang="zh-CN" sz="2400" dirty="0" smtClean="0"/>
                  <a:t>isn’t</a:t>
                </a:r>
                <a:r>
                  <a:rPr kumimoji="1" lang="zh-CN" altLang="en-US" sz="2400" dirty="0" smtClean="0"/>
                  <a:t> </a:t>
                </a:r>
                <a:r>
                  <a:rPr kumimoji="1" lang="en-US" altLang="zh-CN" sz="2400" dirty="0" smtClean="0"/>
                  <a:t>enough</a:t>
                </a:r>
              </a:p>
            </p:txBody>
          </p:sp>
        </mc:Choice>
        <mc:Fallback xmlns="">
          <p:sp>
            <p:nvSpPr>
              <p:cNvPr id="7" name="文本框 6"/>
              <p:cNvSpPr txBox="1">
                <a:spLocks noRot="1" noChangeAspect="1" noMove="1" noResize="1" noEditPoints="1" noAdjustHandles="1" noChangeArrowheads="1" noChangeShapeType="1" noTextEdit="1"/>
              </p:cNvSpPr>
              <p:nvPr/>
            </p:nvSpPr>
            <p:spPr>
              <a:xfrm>
                <a:off x="227178" y="3964202"/>
                <a:ext cx="4765985" cy="2369880"/>
              </a:xfrm>
              <a:prstGeom prst="rect">
                <a:avLst/>
              </a:prstGeom>
              <a:blipFill rotWithShape="0">
                <a:blip r:embed="rId5"/>
                <a:stretch>
                  <a:fillRect l="-2558" t="-2314" r="-1023" b="-488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p:cNvSpPr txBox="1"/>
              <p:nvPr/>
            </p:nvSpPr>
            <p:spPr>
              <a:xfrm>
                <a:off x="5207139" y="3964202"/>
                <a:ext cx="6984861" cy="3108543"/>
              </a:xfrm>
              <a:prstGeom prst="rect">
                <a:avLst/>
              </a:prstGeom>
              <a:noFill/>
            </p:spPr>
            <p:txBody>
              <a:bodyPr wrap="none" rtlCol="0">
                <a:spAutoFit/>
              </a:bodyPr>
              <a:lstStyle/>
              <a:p>
                <a:r>
                  <a:rPr kumimoji="1" lang="en-US" altLang="zh-CN" sz="2800" b="1" dirty="0" smtClean="0"/>
                  <a:t>Mixed-Ridge</a:t>
                </a:r>
              </a:p>
              <a:p>
                <a:pPr marL="285750" indent="-285750">
                  <a:buFont typeface="Arial" charset="0"/>
                  <a:buChar char="•"/>
                </a:pPr>
                <a:r>
                  <a:rPr kumimoji="1" lang="en-US" altLang="zh-CN" sz="2400" dirty="0" smtClean="0"/>
                  <a:t>By optimizing </a:t>
                </a:r>
                <a14:m>
                  <m:oMath xmlns:m="http://schemas.openxmlformats.org/officeDocument/2006/math">
                    <m:r>
                      <a:rPr kumimoji="1" lang="en-US" altLang="zh-CN" sz="2400" i="1" smtClean="0">
                        <a:latin typeface="Cambria Math" charset="0"/>
                        <a:ea typeface="Cambria Math" charset="0"/>
                        <a:cs typeface="Cambria Math" charset="0"/>
                      </a:rPr>
                      <m:t>𝛽</m:t>
                    </m:r>
                  </m:oMath>
                </a14:m>
                <a:r>
                  <a:rPr kumimoji="1" lang="en-US" altLang="zh-CN" sz="2400" dirty="0" smtClean="0"/>
                  <a:t> and </a:t>
                </a:r>
                <a14:m>
                  <m:oMath xmlns:m="http://schemas.openxmlformats.org/officeDocument/2006/math">
                    <m:r>
                      <a:rPr kumimoji="1" lang="en-US" altLang="zh-CN" sz="2400" i="1" smtClean="0">
                        <a:latin typeface="Cambria Math" charset="0"/>
                        <a:ea typeface="Cambria Math" charset="0"/>
                        <a:cs typeface="Cambria Math" charset="0"/>
                      </a:rPr>
                      <m:t>𝛾</m:t>
                    </m:r>
                  </m:oMath>
                </a14:m>
                <a:endParaRPr kumimoji="1" lang="en-US" altLang="zh-CN" sz="2400" dirty="0" smtClean="0"/>
              </a:p>
              <a:p>
                <a:pPr marL="285750" indent="-285750">
                  <a:buFont typeface="Arial" charset="0"/>
                  <a:buChar char="•"/>
                </a:pPr>
                <a:r>
                  <a:rPr kumimoji="1" lang="en-US" altLang="zh-CN" sz="2400" dirty="0" smtClean="0"/>
                  <a:t>Generate </a:t>
                </a:r>
                <a14:m>
                  <m:oMath xmlns:m="http://schemas.openxmlformats.org/officeDocument/2006/math">
                    <m:sSub>
                      <m:sSubPr>
                        <m:ctrlPr>
                          <a:rPr kumimoji="1" lang="en-US" altLang="zh-CN" sz="2400" i="1" smtClean="0">
                            <a:latin typeface="Cambria Math" charset="0"/>
                            <a:ea typeface="Cambria Math" charset="0"/>
                            <a:cs typeface="Cambria Math" charset="0"/>
                          </a:rPr>
                        </m:ctrlPr>
                      </m:sSubPr>
                      <m:e>
                        <m:r>
                          <m:rPr>
                            <m:sty m:val="p"/>
                          </m:rPr>
                          <a:rPr kumimoji="1" lang="el-GR" altLang="zh-CN" sz="2400" i="1" smtClean="0">
                            <a:latin typeface="Cambria Math" charset="0"/>
                            <a:ea typeface="Cambria Math" charset="0"/>
                            <a:cs typeface="Cambria Math" charset="0"/>
                          </a:rPr>
                          <m:t>Λ</m:t>
                        </m:r>
                      </m:e>
                      <m:sub>
                        <m:r>
                          <a:rPr kumimoji="1" lang="en-US" altLang="zh-CN" sz="2400" b="0" i="1" smtClean="0">
                            <a:latin typeface="Cambria Math" charset="0"/>
                            <a:ea typeface="Cambria Math" charset="0"/>
                            <a:cs typeface="Cambria Math" charset="0"/>
                          </a:rPr>
                          <m:t>1</m:t>
                        </m:r>
                      </m:sub>
                    </m:sSub>
                  </m:oMath>
                </a14:m>
                <a:r>
                  <a:rPr kumimoji="1" lang="en-US" altLang="zh-CN" sz="2400" dirty="0" smtClean="0"/>
                  <a:t> more quickly, so we can use more SNPs</a:t>
                </a:r>
              </a:p>
              <a:p>
                <a:pPr marL="285750" indent="-285750">
                  <a:buFont typeface="Arial" charset="0"/>
                  <a:buChar char="•"/>
                </a:pPr>
                <a:r>
                  <a:rPr kumimoji="1" lang="en-US" altLang="zh-CN" sz="2400" dirty="0" smtClean="0"/>
                  <a:t>Use L2 regularization </a:t>
                </a:r>
              </a:p>
              <a:p>
                <a:pPr marL="742950" lvl="1" indent="-285750">
                  <a:buFont typeface="Arial" charset="0"/>
                  <a:buChar char="•"/>
                </a:pPr>
                <a:r>
                  <a:rPr kumimoji="1" lang="en-US" altLang="zh-CN" sz="2400" dirty="0" smtClean="0"/>
                  <a:t>reduce </a:t>
                </a:r>
                <a:r>
                  <a:rPr kumimoji="1" lang="en-US" altLang="zh-CN" sz="2400" dirty="0" err="1" smtClean="0"/>
                  <a:t>colinearity</a:t>
                </a:r>
                <a:endParaRPr kumimoji="1" lang="en-US" altLang="zh-CN" sz="2400" dirty="0" smtClean="0"/>
              </a:p>
              <a:p>
                <a:pPr marL="742950" lvl="1" indent="-285750">
                  <a:buFont typeface="Arial" charset="0"/>
                  <a:buChar char="•"/>
                </a:pPr>
                <a:r>
                  <a:rPr kumimoji="1" lang="en-US" altLang="zh-CN" sz="2400" dirty="0" smtClean="0"/>
                  <a:t>regularize parameters to achieve good results</a:t>
                </a:r>
              </a:p>
              <a:p>
                <a:pPr marL="285750" indent="-285750">
                  <a:buFont typeface="Arial" charset="0"/>
                  <a:buChar char="•"/>
                </a:pPr>
                <a:r>
                  <a:rPr kumimoji="1" lang="en-US" altLang="zh-CN" sz="2400" dirty="0" smtClean="0"/>
                  <a:t>Use Fast-CV algorithm to select feature</a:t>
                </a:r>
                <a:endParaRPr kumimoji="1" lang="zh-CN" altLang="en-US" sz="2400" dirty="0"/>
              </a:p>
              <a:p>
                <a:endParaRPr kumimoji="1" lang="zh-CN" altLang="en-US" sz="2400" dirty="0"/>
              </a:p>
            </p:txBody>
          </p:sp>
        </mc:Choice>
        <mc:Fallback xmlns="">
          <p:sp>
            <p:nvSpPr>
              <p:cNvPr id="8" name="文本框 7"/>
              <p:cNvSpPr txBox="1">
                <a:spLocks noRot="1" noChangeAspect="1" noMove="1" noResize="1" noEditPoints="1" noAdjustHandles="1" noChangeArrowheads="1" noChangeShapeType="1" noTextEdit="1"/>
              </p:cNvSpPr>
              <p:nvPr/>
            </p:nvSpPr>
            <p:spPr>
              <a:xfrm>
                <a:off x="5207139" y="3964202"/>
                <a:ext cx="6984861" cy="3108543"/>
              </a:xfrm>
              <a:prstGeom prst="rect">
                <a:avLst/>
              </a:prstGeom>
              <a:blipFill rotWithShape="0">
                <a:blip r:embed="rId6"/>
                <a:stretch>
                  <a:fillRect l="-1745" t="-1765" r="-43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7725626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05554"/>
            <a:ext cx="10515600" cy="1325563"/>
          </a:xfrm>
        </p:spPr>
        <p:txBody>
          <a:bodyPr/>
          <a:lstStyle/>
          <a:p>
            <a:r>
              <a:rPr kumimoji="1" lang="en-US" altLang="zh-CN" dirty="0"/>
              <a:t>Mixed-Ridge</a:t>
            </a:r>
            <a:r>
              <a:rPr kumimoji="1" lang="zh-CN" altLang="en-US" dirty="0"/>
              <a:t> </a:t>
            </a:r>
            <a:r>
              <a:rPr kumimoji="1" lang="en-US" altLang="zh-CN" dirty="0"/>
              <a:t>Principles</a:t>
            </a:r>
            <a:endParaRPr kumimoji="1"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953368" y="1100917"/>
                <a:ext cx="11059091" cy="5255433"/>
              </a:xfrm>
            </p:spPr>
            <p:txBody>
              <a:bodyPr>
                <a:normAutofit/>
              </a:bodyPr>
              <a:lstStyle/>
              <a:p>
                <a:r>
                  <a:rPr kumimoji="1" lang="en-US" altLang="zh-CN" dirty="0"/>
                  <a:t>Generate</a:t>
                </a:r>
                <a:r>
                  <a:rPr kumimoji="1" lang="zh-CN" altLang="en-US" dirty="0"/>
                  <a:t> </a:t>
                </a:r>
                <a14:m>
                  <m:oMath xmlns:m="http://schemas.openxmlformats.org/officeDocument/2006/math">
                    <m:sSub>
                      <m:sSubPr>
                        <m:ctrlPr>
                          <a:rPr kumimoji="1" lang="en-US" altLang="zh-CN" i="1">
                            <a:latin typeface="Cambria Math" charset="0"/>
                          </a:rPr>
                        </m:ctrlPr>
                      </m:sSubPr>
                      <m:e>
                        <m:r>
                          <m:rPr>
                            <m:sty m:val="p"/>
                          </m:rPr>
                          <a:rPr kumimoji="1" lang="el-GR" altLang="zh-CN" i="1">
                            <a:latin typeface="Cambria Math" charset="0"/>
                            <a:ea typeface="Cambria Math" charset="0"/>
                            <a:cs typeface="Cambria Math" charset="0"/>
                          </a:rPr>
                          <m:t>Λ</m:t>
                        </m:r>
                      </m:e>
                      <m:sub>
                        <m:r>
                          <a:rPr kumimoji="1" lang="en-US" altLang="zh-CN" i="1">
                            <a:latin typeface="Cambria Math" charset="0"/>
                          </a:rPr>
                          <m:t>1</m:t>
                        </m:r>
                      </m:sub>
                    </m:sSub>
                  </m:oMath>
                </a14:m>
                <a:r>
                  <a:rPr kumimoji="1" lang="zh-CN" altLang="en-US" dirty="0"/>
                  <a:t> </a:t>
                </a:r>
                <a:r>
                  <a:rPr kumimoji="1" lang="en-US" altLang="zh-CN" dirty="0"/>
                  <a:t>faster</a:t>
                </a:r>
                <a:r>
                  <a:rPr kumimoji="1" lang="zh-CN" altLang="en-US" dirty="0"/>
                  <a:t> </a:t>
                </a:r>
                <a:r>
                  <a:rPr kumimoji="1" lang="en-US" altLang="zh-CN" dirty="0"/>
                  <a:t>from</a:t>
                </a:r>
                <a:r>
                  <a:rPr kumimoji="1" lang="zh-CN" altLang="en-US" dirty="0"/>
                  <a:t> </a:t>
                </a:r>
                <a:r>
                  <a:rPr kumimoji="1" lang="en-US" altLang="zh-CN" dirty="0"/>
                  <a:t>U</a:t>
                </a:r>
                <a:endParaRPr kumimoji="1" lang="zh-CN" altLang="en-US" dirty="0" smtClean="0"/>
              </a:p>
              <a:p>
                <a:pPr lvl="1"/>
                <a:r>
                  <a:rPr kumimoji="1" lang="en-US" altLang="zh-CN" dirty="0" smtClean="0"/>
                  <a:t>Generate</a:t>
                </a:r>
                <a:r>
                  <a:rPr kumimoji="1" lang="zh-CN" altLang="en-US" dirty="0" smtClean="0"/>
                  <a:t> </a:t>
                </a:r>
                <a:r>
                  <a:rPr kumimoji="1" lang="en-US" altLang="zh-CN" dirty="0" smtClean="0"/>
                  <a:t>U</a:t>
                </a:r>
                <a:r>
                  <a:rPr kumimoji="1" lang="zh-CN" altLang="en-US" dirty="0" smtClean="0"/>
                  <a:t> </a:t>
                </a:r>
                <a:r>
                  <a:rPr kumimoji="1" lang="en-US" altLang="zh-CN" dirty="0" smtClean="0"/>
                  <a:t>from</a:t>
                </a:r>
                <a:r>
                  <a:rPr kumimoji="1" lang="zh-CN" altLang="en-US" dirty="0" smtClean="0"/>
                  <a:t> </a:t>
                </a:r>
                <a14:m>
                  <m:oMath xmlns:m="http://schemas.openxmlformats.org/officeDocument/2006/math">
                    <m:sSub>
                      <m:sSubPr>
                        <m:ctrlPr>
                          <a:rPr kumimoji="1" lang="en-US" altLang="zh-CN" i="1" dirty="0" smtClean="0">
                            <a:latin typeface="Cambria Math" charset="0"/>
                          </a:rPr>
                        </m:ctrlPr>
                      </m:sSubPr>
                      <m:e>
                        <m:r>
                          <m:rPr>
                            <m:sty m:val="p"/>
                          </m:rPr>
                          <a:rPr kumimoji="1" lang="en-US" altLang="zh-CN" i="1" dirty="0" smtClean="0">
                            <a:latin typeface="Cambria Math" charset="0"/>
                          </a:rPr>
                          <m:t>X</m:t>
                        </m:r>
                      </m:e>
                      <m:sub>
                        <m:r>
                          <a:rPr kumimoji="1" lang="en-US" altLang="zh-CN" b="0" i="1" dirty="0" smtClean="0">
                            <a:latin typeface="Cambria Math" charset="0"/>
                          </a:rPr>
                          <m:t>2</m:t>
                        </m:r>
                      </m:sub>
                    </m:sSub>
                  </m:oMath>
                </a14:m>
                <a:r>
                  <a:rPr kumimoji="1" lang="zh-CN" altLang="en-US" dirty="0" smtClean="0"/>
                  <a:t> </a:t>
                </a:r>
                <a:r>
                  <a:rPr kumimoji="1" lang="en-US" altLang="zh-CN" dirty="0" smtClean="0"/>
                  <a:t>is</a:t>
                </a:r>
                <a:r>
                  <a:rPr kumimoji="1" lang="zh-CN" altLang="en-US" dirty="0" smtClean="0"/>
                  <a:t> </a:t>
                </a:r>
                <a:r>
                  <a:rPr kumimoji="1" lang="en-US" altLang="zh-CN" dirty="0" smtClean="0"/>
                  <a:t>equal</a:t>
                </a:r>
                <a:r>
                  <a:rPr kumimoji="1" lang="zh-CN" altLang="en-US" dirty="0" smtClean="0"/>
                  <a:t> </a:t>
                </a:r>
                <a:r>
                  <a:rPr kumimoji="1" lang="en-US" altLang="zh-CN" dirty="0" smtClean="0"/>
                  <a:t>to</a:t>
                </a:r>
                <a:r>
                  <a:rPr kumimoji="1" lang="zh-CN" altLang="en-US" dirty="0" smtClean="0"/>
                  <a:t> </a:t>
                </a:r>
                <a:r>
                  <a:rPr kumimoji="1" lang="en-US" altLang="zh-CN" dirty="0" smtClean="0"/>
                  <a:t>generating</a:t>
                </a:r>
                <a:r>
                  <a:rPr kumimoji="1" lang="zh-CN" altLang="en-US" dirty="0" smtClean="0"/>
                  <a:t> </a:t>
                </a:r>
                <a:r>
                  <a:rPr kumimoji="1" lang="en-US" altLang="zh-CN" dirty="0" smtClean="0"/>
                  <a:t>U</a:t>
                </a:r>
                <a:r>
                  <a:rPr kumimoji="1" lang="zh-CN" altLang="en-US" dirty="0" smtClean="0"/>
                  <a:t> </a:t>
                </a:r>
                <a:r>
                  <a:rPr kumimoji="1" lang="en-US" altLang="zh-CN" dirty="0" smtClean="0"/>
                  <a:t>from </a:t>
                </a:r>
                <a14:m>
                  <m:oMath xmlns:m="http://schemas.openxmlformats.org/officeDocument/2006/math">
                    <m:sSub>
                      <m:sSubPr>
                        <m:ctrlPr>
                          <a:rPr kumimoji="1" lang="en-US" altLang="zh-CN" b="0" i="1" dirty="0" smtClean="0">
                            <a:latin typeface="Cambria Math" charset="0"/>
                          </a:rPr>
                        </m:ctrlPr>
                      </m:sSubPr>
                      <m:e>
                        <m:r>
                          <a:rPr kumimoji="1" lang="en-US" altLang="zh-CN" b="0" i="1" dirty="0" smtClean="0">
                            <a:latin typeface="Cambria Math" charset="0"/>
                          </a:rPr>
                          <m:t>𝐾</m:t>
                        </m:r>
                      </m:e>
                      <m:sub>
                        <m:r>
                          <a:rPr kumimoji="1" lang="en-US" altLang="zh-CN" b="0" i="1" dirty="0" smtClean="0">
                            <a:latin typeface="Cambria Math" charset="0"/>
                          </a:rPr>
                          <m:t>0</m:t>
                        </m:r>
                      </m:sub>
                    </m:sSub>
                    <m:r>
                      <a:rPr kumimoji="1" lang="en-US" altLang="zh-CN" b="0" i="1" dirty="0" smtClean="0">
                        <a:latin typeface="Cambria Math" charset="0"/>
                      </a:rPr>
                      <m:t> (</m:t>
                    </m:r>
                  </m:oMath>
                </a14:m>
                <a:r>
                  <a:rPr kumimoji="1" lang="en-US" altLang="zh-CN" dirty="0" err="1" smtClean="0"/>
                  <a:t>FaST</a:t>
                </a:r>
                <a:r>
                  <a:rPr kumimoji="1" lang="en-US" altLang="zh-CN" dirty="0" smtClean="0"/>
                  <a:t>-LMM)</a:t>
                </a:r>
                <a:endParaRPr kumimoji="1" lang="zh-CN" altLang="en-US" dirty="0"/>
              </a:p>
              <a:p>
                <a:pPr lvl="1"/>
                <a:r>
                  <a:rPr kumimoji="1" lang="en-US" altLang="zh-CN" dirty="0" smtClean="0"/>
                  <a:t>Use</a:t>
                </a:r>
                <a:r>
                  <a:rPr kumimoji="1" lang="zh-CN" altLang="en-US" dirty="0" smtClean="0"/>
                  <a:t> </a:t>
                </a:r>
                <a:r>
                  <a:rPr kumimoji="1" lang="en-US" altLang="zh-CN" dirty="0" smtClean="0"/>
                  <a:t>SVD,</a:t>
                </a:r>
                <a:r>
                  <a:rPr kumimoji="1" lang="zh-CN" altLang="en-US" dirty="0" smtClean="0"/>
                  <a:t> </a:t>
                </a:r>
                <a:r>
                  <a:rPr kumimoji="1" lang="en-US" altLang="zh-CN" dirty="0" smtClean="0"/>
                  <a:t>set</a:t>
                </a:r>
                <a:r>
                  <a:rPr kumimoji="1" lang="zh-CN" altLang="en-US" dirty="0" smtClean="0"/>
                  <a:t> </a:t>
                </a:r>
                <a:r>
                  <a:rPr kumimoji="1" lang="en-US" altLang="zh-CN" dirty="0" smtClean="0"/>
                  <a:t>threshold.</a:t>
                </a:r>
                <a:r>
                  <a:rPr kumimoji="1" lang="zh-CN" altLang="en-US" dirty="0" smtClean="0"/>
                  <a:t> </a:t>
                </a:r>
                <a:r>
                  <a:rPr kumimoji="1" lang="en-US" altLang="zh-CN" dirty="0" smtClean="0"/>
                  <a:t>Convert</a:t>
                </a:r>
                <a:r>
                  <a:rPr kumimoji="1" lang="zh-CN" altLang="en-US" dirty="0" smtClean="0"/>
                  <a:t> </a:t>
                </a:r>
                <a:r>
                  <a:rPr kumimoji="1" lang="en-US" altLang="zh-CN" dirty="0" smtClean="0"/>
                  <a:t>100,000</a:t>
                </a:r>
                <a:r>
                  <a:rPr kumimoji="1" lang="zh-CN" altLang="en-US" dirty="0" smtClean="0"/>
                  <a:t> </a:t>
                </a:r>
                <a:r>
                  <a:rPr kumimoji="1" lang="en-US" altLang="zh-CN" dirty="0" smtClean="0"/>
                  <a:t>features</a:t>
                </a:r>
                <a:r>
                  <a:rPr kumimoji="1" lang="zh-CN" altLang="en-US" dirty="0" smtClean="0"/>
                  <a:t> </a:t>
                </a:r>
                <a:r>
                  <a:rPr kumimoji="1" lang="en-US" altLang="zh-CN" dirty="0" smtClean="0"/>
                  <a:t>to</a:t>
                </a:r>
                <a:r>
                  <a:rPr kumimoji="1" lang="zh-CN" altLang="en-US" dirty="0" smtClean="0"/>
                  <a:t> </a:t>
                </a:r>
                <a:r>
                  <a:rPr kumimoji="1" lang="en-US" altLang="zh-CN" dirty="0" smtClean="0"/>
                  <a:t>~270</a:t>
                </a:r>
                <a:endParaRPr kumimoji="1" lang="zh-CN" altLang="en-US" dirty="0" smtClean="0"/>
              </a:p>
              <a:p>
                <a:pPr lvl="1"/>
                <a:r>
                  <a:rPr kumimoji="1" lang="en-US" altLang="zh-CN" dirty="0" smtClean="0"/>
                  <a:t>We</a:t>
                </a:r>
                <a:r>
                  <a:rPr kumimoji="1" lang="zh-CN" altLang="en-US" dirty="0" smtClean="0"/>
                  <a:t> </a:t>
                </a:r>
                <a:r>
                  <a:rPr kumimoji="1" lang="en-US" altLang="zh-CN" dirty="0" smtClean="0"/>
                  <a:t>find</a:t>
                </a:r>
                <a:r>
                  <a:rPr kumimoji="1" lang="zh-CN" altLang="en-US" dirty="0" smtClean="0"/>
                  <a:t> </a:t>
                </a:r>
                <a:r>
                  <a:rPr kumimoji="1" lang="en-US" altLang="zh-CN" dirty="0" smtClean="0"/>
                  <a:t>and</a:t>
                </a:r>
                <a:r>
                  <a:rPr kumimoji="1" lang="zh-CN" altLang="en-US" dirty="0" smtClean="0"/>
                  <a:t> </a:t>
                </a:r>
                <a:r>
                  <a:rPr kumimoji="1" lang="en-US" altLang="zh-CN" dirty="0" smtClean="0"/>
                  <a:t>prove</a:t>
                </a:r>
                <a:r>
                  <a:rPr kumimoji="1" lang="zh-CN" altLang="en-US" dirty="0" smtClean="0"/>
                  <a:t> </a:t>
                </a:r>
                <a:r>
                  <a:rPr kumimoji="1" lang="en-US" altLang="zh-CN" dirty="0" smtClean="0"/>
                  <a:t>a</a:t>
                </a:r>
                <a:r>
                  <a:rPr kumimoji="1" lang="zh-CN" altLang="en-US" dirty="0" smtClean="0"/>
                  <a:t> </a:t>
                </a:r>
                <a:r>
                  <a:rPr kumimoji="1" lang="en-US" altLang="zh-CN" dirty="0" smtClean="0"/>
                  <a:t>better</a:t>
                </a:r>
                <a:r>
                  <a:rPr kumimoji="1" lang="zh-CN" altLang="en-US" dirty="0" smtClean="0"/>
                  <a:t> </a:t>
                </a:r>
                <a:r>
                  <a:rPr kumimoji="1" lang="en-US" altLang="zh-CN" dirty="0" smtClean="0"/>
                  <a:t>method</a:t>
                </a:r>
                <a:r>
                  <a:rPr kumimoji="1" lang="zh-CN" altLang="en-US" dirty="0" smtClean="0"/>
                  <a:t> </a:t>
                </a:r>
                <a:r>
                  <a:rPr kumimoji="1" lang="en-US" altLang="zh-CN" dirty="0" smtClean="0"/>
                  <a:t>to</a:t>
                </a:r>
                <a:r>
                  <a:rPr kumimoji="1" lang="zh-CN" altLang="en-US" dirty="0" smtClean="0"/>
                  <a:t> </a:t>
                </a:r>
                <a:r>
                  <a:rPr kumimoji="1" lang="en-US" altLang="zh-CN" dirty="0" smtClean="0"/>
                  <a:t>generate</a:t>
                </a:r>
                <a:r>
                  <a:rPr kumimoji="1" lang="zh-CN" altLang="en-US" dirty="0" smtClean="0"/>
                  <a:t> </a:t>
                </a:r>
                <a14:m>
                  <m:oMath xmlns:m="http://schemas.openxmlformats.org/officeDocument/2006/math">
                    <m:sSub>
                      <m:sSubPr>
                        <m:ctrlPr>
                          <a:rPr kumimoji="1" lang="en-US" altLang="zh-CN" i="1">
                            <a:latin typeface="Cambria Math" charset="0"/>
                          </a:rPr>
                        </m:ctrlPr>
                      </m:sSubPr>
                      <m:e>
                        <m:r>
                          <m:rPr>
                            <m:sty m:val="p"/>
                          </m:rPr>
                          <a:rPr kumimoji="1" lang="el-GR" altLang="zh-CN" i="1">
                            <a:latin typeface="Cambria Math" charset="0"/>
                            <a:ea typeface="Cambria Math" charset="0"/>
                            <a:cs typeface="Cambria Math" charset="0"/>
                          </a:rPr>
                          <m:t>Λ</m:t>
                        </m:r>
                      </m:e>
                      <m:sub>
                        <m:r>
                          <a:rPr kumimoji="1" lang="en-US" altLang="zh-CN" i="1">
                            <a:latin typeface="Cambria Math" charset="0"/>
                          </a:rPr>
                          <m:t>1</m:t>
                        </m:r>
                      </m:sub>
                    </m:sSub>
                  </m:oMath>
                </a14:m>
                <a:r>
                  <a:rPr kumimoji="1" lang="zh-CN" altLang="en-US" dirty="0" smtClean="0"/>
                  <a:t> </a:t>
                </a:r>
                <a:r>
                  <a:rPr kumimoji="1" lang="en-US" altLang="zh-CN" dirty="0" smtClean="0"/>
                  <a:t>quickly.(</a:t>
                </a:r>
                <a:r>
                  <a:rPr kumimoji="1" lang="en-US" altLang="zh-CN" b="1" dirty="0" smtClean="0"/>
                  <a:t>Supplementary </a:t>
                </a:r>
                <a:r>
                  <a:rPr kumimoji="1" lang="en-US" altLang="zh-CN" dirty="0" smtClean="0"/>
                  <a:t>)</a:t>
                </a:r>
                <a:endParaRPr kumimoji="1" lang="zh-CN" altLang="en-US" dirty="0" smtClean="0"/>
              </a:p>
              <a:p>
                <a:endParaRPr kumimoji="1" lang="zh-CN" altLang="en-US" dirty="0" smtClean="0"/>
              </a:p>
              <a:p>
                <a:r>
                  <a:rPr kumimoji="1" lang="en-US" altLang="zh-CN" dirty="0" smtClean="0"/>
                  <a:t>Prove Mixed-Ridge</a:t>
                </a:r>
                <a:r>
                  <a:rPr kumimoji="1" lang="zh-CN" altLang="en-US" dirty="0"/>
                  <a:t> </a:t>
                </a:r>
                <a:r>
                  <a:rPr kumimoji="1" lang="en-US" altLang="zh-CN" dirty="0" smtClean="0"/>
                  <a:t>has</a:t>
                </a:r>
                <a:r>
                  <a:rPr kumimoji="1" lang="zh-CN" altLang="en-US" dirty="0" smtClean="0"/>
                  <a:t> </a:t>
                </a:r>
                <a:r>
                  <a:rPr kumimoji="1" lang="en-US" altLang="zh-CN" dirty="0" smtClean="0"/>
                  <a:t>equivalent effect</a:t>
                </a:r>
                <a:r>
                  <a:rPr kumimoji="1" lang="zh-CN" altLang="en-US" dirty="0" smtClean="0"/>
                  <a:t> </a:t>
                </a:r>
                <a:r>
                  <a:rPr kumimoji="1" lang="en-US" altLang="zh-CN" dirty="0" smtClean="0"/>
                  <a:t>with </a:t>
                </a:r>
                <a:r>
                  <a:rPr kumimoji="1" lang="en-US" altLang="zh-CN" dirty="0" err="1" smtClean="0"/>
                  <a:t>FaST</a:t>
                </a:r>
                <a:r>
                  <a:rPr kumimoji="1" lang="en-US" altLang="zh-CN" dirty="0" smtClean="0"/>
                  <a:t>-LMM(</a:t>
                </a:r>
                <a:r>
                  <a:rPr kumimoji="1" lang="en-US" altLang="zh-CN" b="1" dirty="0" smtClean="0"/>
                  <a:t>Supplementary</a:t>
                </a:r>
                <a:r>
                  <a:rPr kumimoji="1" lang="en-US" altLang="zh-CN" dirty="0" smtClean="0"/>
                  <a:t>)</a:t>
                </a:r>
                <a:endParaRPr kumimoji="1" lang="zh-CN" altLang="en-US" dirty="0"/>
              </a:p>
              <a:p>
                <a:pPr lvl="1"/>
                <a:r>
                  <a:rPr kumimoji="1" lang="en-US" altLang="zh-CN" dirty="0"/>
                  <a:t>Models have same assumption</a:t>
                </a:r>
                <a:r>
                  <a:rPr kumimoji="1" lang="zh-CN" altLang="en-US" dirty="0"/>
                  <a:t>：</a:t>
                </a:r>
              </a:p>
              <a:p>
                <a:pPr lvl="2"/>
                <a:r>
                  <a:rPr kumimoji="1" lang="en-US" altLang="zh-CN" dirty="0"/>
                  <a:t>Distributed as Gaussian, determined by mean and variance</a:t>
                </a:r>
                <a:endParaRPr kumimoji="1" lang="zh-CN" altLang="en-US" dirty="0"/>
              </a:p>
              <a:p>
                <a:pPr lvl="2"/>
                <a:r>
                  <a:rPr kumimoji="1" lang="en-US" altLang="zh-CN" dirty="0"/>
                  <a:t>Prediction only relies on MEAN</a:t>
                </a:r>
                <a:endParaRPr kumimoji="1" lang="zh-CN" altLang="en-US" dirty="0"/>
              </a:p>
              <a:p>
                <a:pPr lvl="1"/>
                <a:r>
                  <a:rPr kumimoji="1" lang="en-US" altLang="zh-CN" dirty="0"/>
                  <a:t>The means in two models has equivalence in form</a:t>
                </a:r>
                <a:endParaRPr kumimoji="1" lang="zh-CN" altLang="en-US" dirty="0"/>
              </a:p>
              <a:p>
                <a:endParaRPr kumimoji="1" lang="zh-CN" altLang="en-US" dirty="0" smtClean="0"/>
              </a:p>
              <a:p>
                <a:endParaRPr kumimoji="1" lang="en-US" altLang="zh-CN" dirty="0" smtClean="0"/>
              </a:p>
              <a:p>
                <a:endParaRPr kumimoji="1" lang="en-US" altLang="zh-CN" dirty="0"/>
              </a:p>
              <a:p>
                <a:endParaRPr kumimoji="1" lang="en-US" altLang="zh-CN" dirty="0" smtClean="0"/>
              </a:p>
              <a:p>
                <a:endParaRPr kumimoji="1" lang="en-US" altLang="zh-CN" dirty="0" smtClean="0"/>
              </a:p>
              <a:p>
                <a:endParaRPr kumimoji="1" lang="zh-CN" altLang="en-US" dirty="0"/>
              </a:p>
              <a:p>
                <a:endParaRPr kumimoji="1"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953368" y="1100917"/>
                <a:ext cx="11059091" cy="5255433"/>
              </a:xfrm>
              <a:blipFill rotWithShape="0">
                <a:blip r:embed="rId3"/>
                <a:stretch>
                  <a:fillRect l="-992" t="-1972" r="-110"/>
                </a:stretch>
              </a:blipFill>
            </p:spPr>
            <p:txBody>
              <a:bodyPr/>
              <a:lstStyle/>
              <a:p>
                <a:r>
                  <a:rPr lang="zh-CN" altLang="en-US">
                    <a:noFill/>
                  </a:rPr>
                  <a:t> </a:t>
                </a:r>
              </a:p>
            </p:txBody>
          </p:sp>
        </mc:Fallback>
      </mc:AlternateContent>
      <p:sp>
        <p:nvSpPr>
          <p:cNvPr id="7" name="幻灯片编号占位符 6"/>
          <p:cNvSpPr>
            <a:spLocks noGrp="1"/>
          </p:cNvSpPr>
          <p:nvPr>
            <p:ph type="sldNum" sz="quarter" idx="12"/>
          </p:nvPr>
        </p:nvSpPr>
        <p:spPr/>
        <p:txBody>
          <a:bodyPr/>
          <a:lstStyle/>
          <a:p>
            <a:fld id="{4BE502F4-4803-3441-A539-4361BBF020EF}" type="slidenum">
              <a:rPr kumimoji="1" lang="zh-CN" altLang="en-US" smtClean="0"/>
              <a:t>21</a:t>
            </a:fld>
            <a:endParaRPr kumimoji="1" lang="zh-CN" altLang="en-US" dirty="0"/>
          </a:p>
        </p:txBody>
      </p:sp>
      <p:pic>
        <p:nvPicPr>
          <p:cNvPr id="8" name="图片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3368" y="5349266"/>
            <a:ext cx="7025710" cy="1372209"/>
          </a:xfrm>
          <a:prstGeom prst="rect">
            <a:avLst/>
          </a:prstGeom>
        </p:spPr>
      </p:pic>
    </p:spTree>
    <p:extLst>
      <p:ext uri="{BB962C8B-B14F-4D97-AF65-F5344CB8AC3E}">
        <p14:creationId xmlns:p14="http://schemas.microsoft.com/office/powerpoint/2010/main" val="158622673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699370"/>
            <a:ext cx="6257083" cy="4825573"/>
          </a:xfrm>
          <a:prstGeom prst="rect">
            <a:avLst/>
          </a:prstGeom>
        </p:spPr>
      </p:pic>
      <p:sp>
        <p:nvSpPr>
          <p:cNvPr id="2" name="标题 1"/>
          <p:cNvSpPr>
            <a:spLocks noGrp="1"/>
          </p:cNvSpPr>
          <p:nvPr>
            <p:ph type="title"/>
          </p:nvPr>
        </p:nvSpPr>
        <p:spPr>
          <a:xfrm>
            <a:off x="838200" y="-137795"/>
            <a:ext cx="10515600" cy="1325563"/>
          </a:xfrm>
        </p:spPr>
        <p:txBody>
          <a:bodyPr/>
          <a:lstStyle/>
          <a:p>
            <a:r>
              <a:rPr kumimoji="1" lang="en-US" altLang="zh-CN" dirty="0" smtClean="0"/>
              <a:t>Algorithm </a:t>
            </a:r>
            <a:r>
              <a:rPr lang="en-US" altLang="zh-CN" dirty="0"/>
              <a:t>brief </a:t>
            </a:r>
            <a:r>
              <a:rPr lang="en-US" altLang="zh-CN" dirty="0" smtClean="0"/>
              <a:t>introduction</a:t>
            </a:r>
            <a:endParaRPr kumimoji="1" lang="zh-CN" altLang="en-US" dirty="0"/>
          </a:p>
        </p:txBody>
      </p:sp>
      <p:sp>
        <p:nvSpPr>
          <p:cNvPr id="3" name="内容占位符 2"/>
          <p:cNvSpPr>
            <a:spLocks noGrp="1"/>
          </p:cNvSpPr>
          <p:nvPr>
            <p:ph idx="1"/>
          </p:nvPr>
        </p:nvSpPr>
        <p:spPr>
          <a:xfrm>
            <a:off x="838200" y="1017905"/>
            <a:ext cx="10515600" cy="4351338"/>
          </a:xfrm>
        </p:spPr>
        <p:txBody>
          <a:bodyPr/>
          <a:lstStyle/>
          <a:p>
            <a:r>
              <a:rPr kumimoji="1" lang="en-US" altLang="zh-CN" dirty="0" smtClean="0"/>
              <a:t>Parameters to optimize</a:t>
            </a:r>
            <a:r>
              <a:rPr kumimoji="1" lang="zh-CN" altLang="en-US" dirty="0" smtClean="0"/>
              <a:t>：</a:t>
            </a:r>
            <a:endParaRPr kumimoji="1" lang="zh-CN" altLang="en-US" dirty="0"/>
          </a:p>
        </p:txBody>
      </p:sp>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79433" y="896238"/>
            <a:ext cx="1804247" cy="647175"/>
          </a:xfrm>
          <a:prstGeom prst="rect">
            <a:avLst/>
          </a:prstGeom>
        </p:spPr>
      </p:pic>
      <p:pic>
        <p:nvPicPr>
          <p:cNvPr id="6" name="图片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57083" y="1768091"/>
            <a:ext cx="5894575" cy="3020829"/>
          </a:xfrm>
          <a:prstGeom prst="rect">
            <a:avLst/>
          </a:prstGeom>
        </p:spPr>
      </p:pic>
      <mc:AlternateContent xmlns:mc="http://schemas.openxmlformats.org/markup-compatibility/2006" xmlns:a14="http://schemas.microsoft.com/office/drawing/2010/main">
        <mc:Choice Requires="a14">
          <p:sp>
            <p:nvSpPr>
              <p:cNvPr id="9" name="文本框 8"/>
              <p:cNvSpPr txBox="1"/>
              <p:nvPr/>
            </p:nvSpPr>
            <p:spPr>
              <a:xfrm>
                <a:off x="6583680" y="5869705"/>
                <a:ext cx="3977051" cy="954107"/>
              </a:xfrm>
              <a:prstGeom prst="rect">
                <a:avLst/>
              </a:prstGeom>
              <a:noFill/>
            </p:spPr>
            <p:txBody>
              <a:bodyPr wrap="none" rtlCol="0">
                <a:spAutoFit/>
              </a:bodyPr>
              <a:lstStyle/>
              <a:p>
                <a14:m>
                  <m:oMath xmlns:m="http://schemas.openxmlformats.org/officeDocument/2006/math">
                    <m:r>
                      <m:rPr>
                        <m:sty m:val="p"/>
                      </m:rPr>
                      <a:rPr kumimoji="1" lang="en-US" altLang="zh-CN" sz="2800" b="0" i="0" smtClean="0">
                        <a:latin typeface="Cambria Math" charset="0"/>
                        <a:ea typeface="Cambria Math" charset="0"/>
                        <a:cs typeface="Cambria Math" charset="0"/>
                      </a:rPr>
                      <m:t>First</m:t>
                    </m:r>
                    <m:r>
                      <a:rPr kumimoji="1" lang="en-US" altLang="zh-CN" sz="2800" b="0" i="0" smtClean="0">
                        <a:latin typeface="Cambria Math" charset="0"/>
                        <a:ea typeface="Cambria Math" charset="0"/>
                        <a:cs typeface="Cambria Math" charset="0"/>
                      </a:rPr>
                      <m:t>  </m:t>
                    </m:r>
                    <m:r>
                      <m:rPr>
                        <m:sty m:val="p"/>
                      </m:rPr>
                      <a:rPr kumimoji="1" lang="en-US" altLang="zh-CN" sz="2800" b="0" i="0" smtClean="0">
                        <a:latin typeface="Cambria Math" charset="0"/>
                        <a:ea typeface="Cambria Math" charset="0"/>
                        <a:cs typeface="Cambria Math" charset="0"/>
                      </a:rPr>
                      <m:t>fix</m:t>
                    </m:r>
                    <m:r>
                      <a:rPr kumimoji="1" lang="en-US" altLang="zh-CN" sz="2800" b="0" i="0" smtClean="0">
                        <a:latin typeface="Cambria Math" charset="0"/>
                        <a:ea typeface="Cambria Math" charset="0"/>
                        <a:cs typeface="Cambria Math" charset="0"/>
                      </a:rPr>
                      <m:t> </m:t>
                    </m:r>
                    <m:r>
                      <a:rPr kumimoji="1" lang="zh-CN" altLang="en-US" sz="2800" i="1" smtClean="0">
                        <a:latin typeface="Cambria Math" charset="0"/>
                        <a:ea typeface="Cambria Math" charset="0"/>
                        <a:cs typeface="Cambria Math" charset="0"/>
                      </a:rPr>
                      <m:t>𝛾</m:t>
                    </m:r>
                  </m:oMath>
                </a14:m>
                <a:r>
                  <a:rPr kumimoji="1" lang="en-US" altLang="zh-CN" sz="2800" b="0" i="1" dirty="0" smtClean="0">
                    <a:latin typeface="Cambria Math" charset="0"/>
                    <a:ea typeface="Cambria Math" charset="0"/>
                    <a:cs typeface="Cambria Math" charset="0"/>
                  </a:rPr>
                  <a:t>  </a:t>
                </a:r>
                <a:r>
                  <a:rPr kumimoji="1" lang="en-US" altLang="zh-CN" sz="2800" b="0" dirty="0" smtClean="0">
                    <a:latin typeface="Cambria Math" charset="0"/>
                    <a:ea typeface="Cambria Math" charset="0"/>
                    <a:cs typeface="Cambria Math" charset="0"/>
                  </a:rPr>
                  <a:t>&amp;</a:t>
                </a:r>
                <a:r>
                  <a:rPr kumimoji="1" lang="en-US" altLang="zh-CN" sz="2800" b="0" i="1" dirty="0" smtClean="0">
                    <a:latin typeface="Cambria Math" charset="0"/>
                    <a:ea typeface="Cambria Math" charset="0"/>
                    <a:cs typeface="Cambria Math" charset="0"/>
                  </a:rPr>
                  <a:t>  </a:t>
                </a:r>
                <a:r>
                  <a:rPr kumimoji="1" lang="en-US" altLang="zh-CN" sz="2800" dirty="0">
                    <a:latin typeface="Cambria Math" charset="0"/>
                    <a:ea typeface="Cambria Math" charset="0"/>
                    <a:cs typeface="Cambria Math" charset="0"/>
                  </a:rPr>
                  <a:t>O</a:t>
                </a:r>
                <a:r>
                  <a:rPr kumimoji="1" lang="en-US" altLang="zh-CN" sz="2800" dirty="0" smtClean="0">
                    <a:latin typeface="Cambria Math" charset="0"/>
                    <a:ea typeface="Cambria Math" charset="0"/>
                    <a:cs typeface="Cambria Math" charset="0"/>
                  </a:rPr>
                  <a:t>ptimize </a:t>
                </a:r>
                <a14:m>
                  <m:oMath xmlns:m="http://schemas.openxmlformats.org/officeDocument/2006/math">
                    <m:r>
                      <a:rPr kumimoji="1" lang="en-US" altLang="zh-CN" sz="2800" i="1" smtClean="0">
                        <a:latin typeface="Cambria Math" charset="0"/>
                        <a:ea typeface="Cambria Math" charset="0"/>
                        <a:cs typeface="Cambria Math" charset="0"/>
                      </a:rPr>
                      <m:t>𝛽</m:t>
                    </m:r>
                  </m:oMath>
                </a14:m>
                <a:endParaRPr kumimoji="1" lang="en-US" altLang="zh-CN" sz="2800" dirty="0" smtClean="0">
                  <a:latin typeface="Cambria Math" charset="0"/>
                  <a:ea typeface="Cambria Math" charset="0"/>
                  <a:cs typeface="Cambria Math" charset="0"/>
                </a:endParaRPr>
              </a:p>
              <a:p>
                <a14:m>
                  <m:oMath xmlns:m="http://schemas.openxmlformats.org/officeDocument/2006/math">
                    <m:r>
                      <m:rPr>
                        <m:sty m:val="p"/>
                      </m:rPr>
                      <a:rPr kumimoji="1" lang="en-US" altLang="zh-CN" sz="2800" b="0" i="0" smtClean="0">
                        <a:latin typeface="Cambria Math" charset="0"/>
                        <a:ea typeface="Cambria Math" charset="0"/>
                        <a:cs typeface="Cambria Math" charset="0"/>
                      </a:rPr>
                      <m:t>Then</m:t>
                    </m:r>
                    <m:r>
                      <a:rPr kumimoji="1" lang="en-US" altLang="zh-CN" sz="2800" b="0" i="0" smtClean="0">
                        <a:latin typeface="Cambria Math" charset="0"/>
                        <a:ea typeface="Cambria Math" charset="0"/>
                        <a:cs typeface="Cambria Math" charset="0"/>
                      </a:rPr>
                      <m:t> </m:t>
                    </m:r>
                    <m:r>
                      <m:rPr>
                        <m:sty m:val="p"/>
                      </m:rPr>
                      <a:rPr kumimoji="1" lang="en-US" altLang="zh-CN" sz="2800" b="0" i="0" smtClean="0">
                        <a:latin typeface="Cambria Math" charset="0"/>
                        <a:ea typeface="Cambria Math" charset="0"/>
                        <a:cs typeface="Cambria Math" charset="0"/>
                      </a:rPr>
                      <m:t>fix</m:t>
                    </m:r>
                    <m:r>
                      <a:rPr kumimoji="1" lang="en-US" altLang="zh-CN" sz="2800" b="0" i="0" smtClean="0">
                        <a:latin typeface="Cambria Math" charset="0"/>
                        <a:ea typeface="Cambria Math" charset="0"/>
                        <a:cs typeface="Cambria Math" charset="0"/>
                      </a:rPr>
                      <m:t> </m:t>
                    </m:r>
                    <m:r>
                      <a:rPr kumimoji="1" lang="zh-CN" altLang="en-US" sz="2800" i="1">
                        <a:latin typeface="Cambria Math" charset="0"/>
                        <a:ea typeface="Cambria Math" charset="0"/>
                        <a:cs typeface="Cambria Math" charset="0"/>
                      </a:rPr>
                      <m:t>𝛽</m:t>
                    </m:r>
                  </m:oMath>
                </a14:m>
                <a:r>
                  <a:rPr kumimoji="1" lang="en-US" altLang="zh-CN" sz="2800" dirty="0" smtClean="0"/>
                  <a:t> </a:t>
                </a:r>
                <a14:m>
                  <m:oMath xmlns:m="http://schemas.openxmlformats.org/officeDocument/2006/math">
                    <m:r>
                      <a:rPr kumimoji="1" lang="en-US" altLang="zh-CN" sz="2800" b="0" i="0" smtClean="0">
                        <a:latin typeface="Cambria Math" charset="0"/>
                        <a:ea typeface="Cambria Math" charset="0"/>
                        <a:cs typeface="Cambria Math" charset="0"/>
                      </a:rPr>
                      <m:t> &amp;  </m:t>
                    </m:r>
                    <m:r>
                      <m:rPr>
                        <m:sty m:val="p"/>
                      </m:rPr>
                      <a:rPr kumimoji="1" lang="en-US" altLang="zh-CN" sz="2800" b="0" i="0" smtClean="0">
                        <a:latin typeface="Cambria Math" charset="0"/>
                        <a:ea typeface="Cambria Math" charset="0"/>
                        <a:cs typeface="Cambria Math" charset="0"/>
                      </a:rPr>
                      <m:t>Optimize</m:t>
                    </m:r>
                    <m:r>
                      <a:rPr kumimoji="1" lang="en-US" altLang="zh-CN" sz="2800" b="0" i="0" smtClean="0">
                        <a:latin typeface="Cambria Math" charset="0"/>
                        <a:ea typeface="Cambria Math" charset="0"/>
                        <a:cs typeface="Cambria Math" charset="0"/>
                      </a:rPr>
                      <m:t> </m:t>
                    </m:r>
                    <m:r>
                      <a:rPr kumimoji="1" lang="zh-CN" altLang="en-US" sz="2800" i="1">
                        <a:latin typeface="Cambria Math" charset="0"/>
                        <a:ea typeface="Cambria Math" charset="0"/>
                        <a:cs typeface="Cambria Math" charset="0"/>
                      </a:rPr>
                      <m:t>𝛾</m:t>
                    </m:r>
                  </m:oMath>
                </a14:m>
                <a:endParaRPr kumimoji="1" lang="zh-CN" altLang="en-US" sz="2800" dirty="0"/>
              </a:p>
            </p:txBody>
          </p:sp>
        </mc:Choice>
        <mc:Fallback xmlns="">
          <p:sp>
            <p:nvSpPr>
              <p:cNvPr id="9" name="文本框 8"/>
              <p:cNvSpPr txBox="1">
                <a:spLocks noRot="1" noChangeAspect="1" noMove="1" noResize="1" noEditPoints="1" noAdjustHandles="1" noChangeArrowheads="1" noChangeShapeType="1" noTextEdit="1"/>
              </p:cNvSpPr>
              <p:nvPr/>
            </p:nvSpPr>
            <p:spPr>
              <a:xfrm>
                <a:off x="6583680" y="5869705"/>
                <a:ext cx="3977051" cy="954107"/>
              </a:xfrm>
              <a:prstGeom prst="rect">
                <a:avLst/>
              </a:prstGeom>
              <a:blipFill rotWithShape="0">
                <a:blip r:embed="rId6"/>
                <a:stretch>
                  <a:fillRect t="-7051"/>
                </a:stretch>
              </a:blipFill>
            </p:spPr>
            <p:txBody>
              <a:bodyPr/>
              <a:lstStyle/>
              <a:p>
                <a:r>
                  <a:rPr lang="zh-CN" altLang="en-US">
                    <a:noFill/>
                  </a:rPr>
                  <a:t> </a:t>
                </a:r>
              </a:p>
            </p:txBody>
          </p:sp>
        </mc:Fallback>
      </mc:AlternateContent>
      <p:sp>
        <p:nvSpPr>
          <p:cNvPr id="7" name="幻灯片编号占位符 6"/>
          <p:cNvSpPr>
            <a:spLocks noGrp="1"/>
          </p:cNvSpPr>
          <p:nvPr>
            <p:ph type="sldNum" sz="quarter" idx="12"/>
          </p:nvPr>
        </p:nvSpPr>
        <p:spPr/>
        <p:txBody>
          <a:bodyPr/>
          <a:lstStyle/>
          <a:p>
            <a:fld id="{4BE502F4-4803-3441-A539-4361BBF020EF}" type="slidenum">
              <a:rPr kumimoji="1" lang="zh-CN" altLang="en-US" smtClean="0"/>
              <a:t>22</a:t>
            </a:fld>
            <a:endParaRPr kumimoji="1" lang="zh-CN" altLang="en-US"/>
          </a:p>
        </p:txBody>
      </p:sp>
      <mc:AlternateContent xmlns:mc="http://schemas.openxmlformats.org/markup-compatibility/2006" xmlns:a14="http://schemas.microsoft.com/office/drawing/2010/main">
        <mc:Choice Requires="a14">
          <p:sp>
            <p:nvSpPr>
              <p:cNvPr id="10" name="文本框 9"/>
              <p:cNvSpPr txBox="1"/>
              <p:nvPr/>
            </p:nvSpPr>
            <p:spPr>
              <a:xfrm>
                <a:off x="6606944" y="5057262"/>
                <a:ext cx="2597426" cy="646331"/>
              </a:xfrm>
              <a:prstGeom prst="rect">
                <a:avLst/>
              </a:prstGeom>
              <a:noFill/>
            </p:spPr>
            <p:txBody>
              <a:bodyPr wrap="square" rtlCol="0">
                <a:spAutoFit/>
              </a:bodyPr>
              <a:lstStyle/>
              <a:p>
                <a14:m>
                  <m:oMath xmlns:m="http://schemas.openxmlformats.org/officeDocument/2006/math">
                    <m:sSub>
                      <m:sSubPr>
                        <m:ctrlPr>
                          <a:rPr kumimoji="1" lang="en-US" altLang="zh-CN" i="1" smtClean="0">
                            <a:latin typeface="Cambria Math" charset="0"/>
                          </a:rPr>
                        </m:ctrlPr>
                      </m:sSubPr>
                      <m:e>
                        <m:r>
                          <a:rPr kumimoji="1" lang="en-US" altLang="zh-CN" b="0" i="1" smtClean="0">
                            <a:latin typeface="Cambria Math" charset="0"/>
                          </a:rPr>
                          <m:t>𝑋</m:t>
                        </m:r>
                      </m:e>
                      <m:sub>
                        <m:r>
                          <a:rPr kumimoji="1" lang="en-US" altLang="zh-CN" b="0" i="1" smtClean="0">
                            <a:latin typeface="Cambria Math" charset="0"/>
                          </a:rPr>
                          <m:t>2</m:t>
                        </m:r>
                      </m:sub>
                    </m:sSub>
                  </m:oMath>
                </a14:m>
                <a:r>
                  <a:rPr kumimoji="1" lang="en-US" altLang="zh-CN" dirty="0" smtClean="0"/>
                  <a:t>:100,000</a:t>
                </a:r>
                <a:r>
                  <a:rPr kumimoji="1" lang="zh-CN" altLang="en-US" dirty="0" smtClean="0"/>
                  <a:t>   </a:t>
                </a:r>
                <a14:m>
                  <m:oMath xmlns:m="http://schemas.openxmlformats.org/officeDocument/2006/math">
                    <m:sSub>
                      <m:sSubPr>
                        <m:ctrlPr>
                          <a:rPr kumimoji="1" lang="en-US" altLang="zh-CN" i="1">
                            <a:latin typeface="Cambria Math" charset="0"/>
                          </a:rPr>
                        </m:ctrlPr>
                      </m:sSubPr>
                      <m:e>
                        <m:r>
                          <m:rPr>
                            <m:sty m:val="p"/>
                          </m:rPr>
                          <a:rPr kumimoji="1" lang="el-GR" altLang="zh-CN" i="1">
                            <a:latin typeface="Cambria Math" charset="0"/>
                            <a:ea typeface="Cambria Math" charset="0"/>
                            <a:cs typeface="Cambria Math" charset="0"/>
                          </a:rPr>
                          <m:t>Λ</m:t>
                        </m:r>
                      </m:e>
                      <m:sub>
                        <m:r>
                          <a:rPr kumimoji="1" lang="en-US" altLang="zh-CN" i="1">
                            <a:latin typeface="Cambria Math" charset="0"/>
                          </a:rPr>
                          <m:t>1</m:t>
                        </m:r>
                      </m:sub>
                    </m:sSub>
                  </m:oMath>
                </a14:m>
                <a:r>
                  <a:rPr kumimoji="1" lang="en-US" altLang="zh-CN" dirty="0" smtClean="0"/>
                  <a:t>:270</a:t>
                </a:r>
                <a:endParaRPr kumimoji="1" lang="zh-CN" altLang="en-US" dirty="0" smtClean="0"/>
              </a:p>
              <a:p>
                <a14:m>
                  <m:oMath xmlns:m="http://schemas.openxmlformats.org/officeDocument/2006/math">
                    <m:sSub>
                      <m:sSubPr>
                        <m:ctrlPr>
                          <a:rPr kumimoji="1" lang="en-US" altLang="zh-CN" i="1">
                            <a:latin typeface="Cambria Math" charset="0"/>
                          </a:rPr>
                        </m:ctrlPr>
                      </m:sSubPr>
                      <m:e>
                        <m:r>
                          <a:rPr kumimoji="1" lang="en-US" altLang="zh-CN" b="0" i="1" smtClean="0">
                            <a:latin typeface="Cambria Math" charset="0"/>
                          </a:rPr>
                          <m:t>𝑋</m:t>
                        </m:r>
                      </m:e>
                      <m:sub>
                        <m:r>
                          <a:rPr kumimoji="1" lang="en-US" altLang="zh-CN" i="1">
                            <a:latin typeface="Cambria Math" charset="0"/>
                          </a:rPr>
                          <m:t>1</m:t>
                        </m:r>
                      </m:sub>
                    </m:sSub>
                    <m:r>
                      <a:rPr kumimoji="1" lang="en-US" altLang="zh-CN" b="0" i="1" smtClean="0">
                        <a:latin typeface="Cambria Math" charset="0"/>
                      </a:rPr>
                      <m:t>:</m:t>
                    </m:r>
                  </m:oMath>
                </a14:m>
                <a:r>
                  <a:rPr kumimoji="1" lang="en-US" altLang="zh-CN" dirty="0" smtClean="0"/>
                  <a:t>200</a:t>
                </a:r>
                <a:endParaRPr kumimoji="1" lang="zh-CN" altLang="en-US" dirty="0"/>
              </a:p>
            </p:txBody>
          </p:sp>
        </mc:Choice>
        <mc:Fallback xmlns="">
          <p:sp>
            <p:nvSpPr>
              <p:cNvPr id="10" name="文本框 9"/>
              <p:cNvSpPr txBox="1">
                <a:spLocks noRot="1" noChangeAspect="1" noMove="1" noResize="1" noEditPoints="1" noAdjustHandles="1" noChangeArrowheads="1" noChangeShapeType="1" noTextEdit="1"/>
              </p:cNvSpPr>
              <p:nvPr/>
            </p:nvSpPr>
            <p:spPr>
              <a:xfrm>
                <a:off x="6606944" y="5057262"/>
                <a:ext cx="2597426" cy="646331"/>
              </a:xfrm>
              <a:prstGeom prst="rect">
                <a:avLst/>
              </a:prstGeom>
              <a:blipFill rotWithShape="0">
                <a:blip r:embed="rId7"/>
                <a:stretch>
                  <a:fillRect t="-5660" b="-1415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85069086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2960" y="-107780"/>
            <a:ext cx="10515600" cy="1325563"/>
          </a:xfrm>
        </p:spPr>
        <p:txBody>
          <a:bodyPr/>
          <a:lstStyle/>
          <a:p>
            <a:r>
              <a:rPr kumimoji="1" lang="en-US" altLang="zh-CN" dirty="0" err="1" smtClean="0"/>
              <a:t>FaST</a:t>
            </a:r>
            <a:r>
              <a:rPr kumimoji="1" lang="zh-CN" altLang="en-US" dirty="0" smtClean="0"/>
              <a:t> </a:t>
            </a:r>
            <a:r>
              <a:rPr kumimoji="1" lang="en-US" altLang="zh-CN" dirty="0" smtClean="0"/>
              <a:t>CV: do cross validation quickly</a:t>
            </a:r>
            <a:endParaRPr kumimoji="1" lang="zh-CN" altLang="en-US" dirty="0"/>
          </a:p>
        </p:txBody>
      </p:sp>
      <p:pic>
        <p:nvPicPr>
          <p:cNvPr id="4" name="内容占位符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22960" y="2711868"/>
            <a:ext cx="4596061" cy="1647190"/>
          </a:xfrm>
        </p:spPr>
      </p:pic>
      <p:sp>
        <p:nvSpPr>
          <p:cNvPr id="6" name="文本框 5"/>
          <p:cNvSpPr txBox="1"/>
          <p:nvPr/>
        </p:nvSpPr>
        <p:spPr>
          <a:xfrm>
            <a:off x="2660671" y="4359058"/>
            <a:ext cx="920637" cy="369332"/>
          </a:xfrm>
          <a:prstGeom prst="rect">
            <a:avLst/>
          </a:prstGeom>
          <a:noFill/>
        </p:spPr>
        <p:txBody>
          <a:bodyPr wrap="none" rtlCol="0">
            <a:spAutoFit/>
          </a:bodyPr>
          <a:lstStyle/>
          <a:p>
            <a:r>
              <a:rPr kumimoji="1" lang="en-US" altLang="zh-CN" dirty="0" smtClean="0"/>
              <a:t>random</a:t>
            </a:r>
            <a:endParaRPr kumimoji="1" lang="zh-CN" altLang="en-US" dirty="0"/>
          </a:p>
        </p:txBody>
      </p:sp>
      <p:sp>
        <p:nvSpPr>
          <p:cNvPr id="7" name="文本框 6"/>
          <p:cNvSpPr txBox="1"/>
          <p:nvPr/>
        </p:nvSpPr>
        <p:spPr>
          <a:xfrm>
            <a:off x="2414160" y="6418594"/>
            <a:ext cx="1413657" cy="369332"/>
          </a:xfrm>
          <a:prstGeom prst="rect">
            <a:avLst/>
          </a:prstGeom>
          <a:noFill/>
        </p:spPr>
        <p:txBody>
          <a:bodyPr wrap="none" rtlCol="0">
            <a:spAutoFit/>
          </a:bodyPr>
          <a:lstStyle/>
          <a:p>
            <a:r>
              <a:rPr kumimoji="1" lang="en-US" altLang="zh-CN" dirty="0" smtClean="0"/>
              <a:t>Cross</a:t>
            </a:r>
            <a:r>
              <a:rPr kumimoji="1" lang="zh-CN" altLang="en-US" dirty="0" smtClean="0"/>
              <a:t> </a:t>
            </a:r>
            <a:r>
              <a:rPr kumimoji="1" lang="en-US" altLang="zh-CN" dirty="0" smtClean="0"/>
              <a:t>sample</a:t>
            </a:r>
            <a:endParaRPr kumimoji="1" lang="zh-CN" altLang="en-US" dirty="0"/>
          </a:p>
        </p:txBody>
      </p:sp>
      <p:pic>
        <p:nvPicPr>
          <p:cNvPr id="8" name="图片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2961" y="4710406"/>
            <a:ext cx="4638388" cy="1662360"/>
          </a:xfrm>
          <a:prstGeom prst="rect">
            <a:avLst/>
          </a:prstGeom>
        </p:spPr>
      </p:pic>
      <p:sp>
        <p:nvSpPr>
          <p:cNvPr id="3" name="幻灯片编号占位符 2"/>
          <p:cNvSpPr>
            <a:spLocks noGrp="1"/>
          </p:cNvSpPr>
          <p:nvPr>
            <p:ph type="sldNum" sz="quarter" idx="12"/>
          </p:nvPr>
        </p:nvSpPr>
        <p:spPr/>
        <p:txBody>
          <a:bodyPr/>
          <a:lstStyle/>
          <a:p>
            <a:fld id="{4BE502F4-4803-3441-A539-4361BBF020EF}" type="slidenum">
              <a:rPr kumimoji="1" lang="zh-CN" altLang="en-US" smtClean="0"/>
              <a:t>23</a:t>
            </a:fld>
            <a:endParaRPr kumimoji="1" lang="zh-CN" altLang="en-US"/>
          </a:p>
        </p:txBody>
      </p:sp>
      <p:sp>
        <p:nvSpPr>
          <p:cNvPr id="5" name="文本框 4"/>
          <p:cNvSpPr txBox="1"/>
          <p:nvPr/>
        </p:nvSpPr>
        <p:spPr>
          <a:xfrm>
            <a:off x="822960" y="1019097"/>
            <a:ext cx="8278613" cy="1692771"/>
          </a:xfrm>
          <a:prstGeom prst="rect">
            <a:avLst/>
          </a:prstGeom>
          <a:noFill/>
        </p:spPr>
        <p:txBody>
          <a:bodyPr wrap="none" rtlCol="0">
            <a:spAutoFit/>
          </a:bodyPr>
          <a:lstStyle/>
          <a:p>
            <a:r>
              <a:rPr kumimoji="1" lang="en-US" altLang="zh-CN" sz="2400" dirty="0" smtClean="0"/>
              <a:t>Previous CV:  Model should fit the data each fold</a:t>
            </a:r>
          </a:p>
          <a:p>
            <a:r>
              <a:rPr kumimoji="1" lang="en-US" altLang="zh-CN" sz="2400" dirty="0" err="1" smtClean="0"/>
              <a:t>FaST</a:t>
            </a:r>
            <a:r>
              <a:rPr kumimoji="1" lang="en-US" altLang="zh-CN" sz="2400" dirty="0" smtClean="0"/>
              <a:t>-CV:         No matter how many folds, only fits once</a:t>
            </a:r>
          </a:p>
          <a:p>
            <a:r>
              <a:rPr kumimoji="1" lang="en-US" altLang="zh-CN" sz="2800" dirty="0" smtClean="0"/>
              <a:t>The</a:t>
            </a:r>
            <a:r>
              <a:rPr kumimoji="1" lang="zh-CN" altLang="en-US" sz="2800" dirty="0" smtClean="0"/>
              <a:t> </a:t>
            </a:r>
            <a:r>
              <a:rPr kumimoji="1" lang="en-US" altLang="zh-CN" sz="2800" dirty="0" smtClean="0"/>
              <a:t>novel</a:t>
            </a:r>
            <a:r>
              <a:rPr kumimoji="1" lang="zh-CN" altLang="en-US" sz="2800" dirty="0" smtClean="0"/>
              <a:t> </a:t>
            </a:r>
            <a:r>
              <a:rPr kumimoji="1" lang="en-US" altLang="zh-CN" sz="2800" dirty="0" smtClean="0"/>
              <a:t>algorithm</a:t>
            </a:r>
            <a:r>
              <a:rPr kumimoji="1" lang="zh-CN" altLang="en-US" sz="2800" dirty="0" smtClean="0"/>
              <a:t> </a:t>
            </a:r>
            <a:r>
              <a:rPr kumimoji="1" lang="en-US" altLang="zh-CN" sz="2800" dirty="0" smtClean="0"/>
              <a:t>Increase efficiency dozens of time</a:t>
            </a:r>
            <a:endParaRPr kumimoji="1" lang="zh-CN" altLang="en-US" sz="2800" dirty="0" smtClean="0"/>
          </a:p>
          <a:p>
            <a:r>
              <a:rPr kumimoji="1" lang="en-US" altLang="zh-CN" sz="2400" dirty="0" smtClean="0"/>
              <a:t>Prove</a:t>
            </a:r>
            <a:r>
              <a:rPr kumimoji="1" lang="zh-CN" altLang="en-US" sz="2400" dirty="0" smtClean="0"/>
              <a:t> </a:t>
            </a:r>
            <a:r>
              <a:rPr kumimoji="1" lang="en-US" altLang="zh-CN" sz="2400" dirty="0" smtClean="0"/>
              <a:t>the</a:t>
            </a:r>
            <a:r>
              <a:rPr kumimoji="1" lang="zh-CN" altLang="en-US" sz="2400" dirty="0" smtClean="0"/>
              <a:t> </a:t>
            </a:r>
            <a:r>
              <a:rPr kumimoji="1" lang="en-US" altLang="zh-CN" sz="2400" dirty="0" smtClean="0"/>
              <a:t>effectiveness(</a:t>
            </a:r>
            <a:r>
              <a:rPr kumimoji="1" lang="en-US" altLang="zh-CN" sz="2400" b="1" dirty="0" smtClean="0"/>
              <a:t>Supplementary</a:t>
            </a:r>
            <a:r>
              <a:rPr kumimoji="1" lang="en-US" altLang="zh-CN" sz="2400" dirty="0" smtClean="0"/>
              <a:t>)</a:t>
            </a:r>
            <a:endParaRPr kumimoji="1" lang="zh-CN" altLang="en-US" sz="2400" dirty="0"/>
          </a:p>
        </p:txBody>
      </p:sp>
      <p:pic>
        <p:nvPicPr>
          <p:cNvPr id="11" name="内容占位符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72716" y="2711868"/>
            <a:ext cx="4596063" cy="1647190"/>
          </a:xfrm>
          <a:prstGeom prst="rect">
            <a:avLst/>
          </a:prstGeom>
        </p:spPr>
      </p:pic>
      <p:pic>
        <p:nvPicPr>
          <p:cNvPr id="12" name="图片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72717" y="4728390"/>
            <a:ext cx="4596062" cy="1647190"/>
          </a:xfrm>
          <a:prstGeom prst="rect">
            <a:avLst/>
          </a:prstGeom>
        </p:spPr>
      </p:pic>
      <p:sp>
        <p:nvSpPr>
          <p:cNvPr id="13" name="文本框 12"/>
          <p:cNvSpPr txBox="1"/>
          <p:nvPr/>
        </p:nvSpPr>
        <p:spPr>
          <a:xfrm>
            <a:off x="7406741" y="4382495"/>
            <a:ext cx="928011" cy="369332"/>
          </a:xfrm>
          <a:prstGeom prst="rect">
            <a:avLst/>
          </a:prstGeom>
          <a:noFill/>
        </p:spPr>
        <p:txBody>
          <a:bodyPr wrap="none" rtlCol="0">
            <a:spAutoFit/>
          </a:bodyPr>
          <a:lstStyle/>
          <a:p>
            <a:r>
              <a:rPr kumimoji="1" lang="en-US" altLang="zh-CN" dirty="0" smtClean="0"/>
              <a:t>By</a:t>
            </a:r>
            <a:r>
              <a:rPr kumimoji="1" lang="zh-CN" altLang="en-US" dirty="0" smtClean="0"/>
              <a:t> </a:t>
            </a:r>
            <a:r>
              <a:rPr kumimoji="1" lang="en-US" altLang="zh-CN" dirty="0" smtClean="0"/>
              <a:t>male</a:t>
            </a:r>
            <a:endParaRPr kumimoji="1" lang="zh-CN" altLang="en-US" dirty="0"/>
          </a:p>
        </p:txBody>
      </p:sp>
      <p:sp>
        <p:nvSpPr>
          <p:cNvPr id="14" name="文本框 13"/>
          <p:cNvSpPr txBox="1"/>
          <p:nvPr/>
        </p:nvSpPr>
        <p:spPr>
          <a:xfrm>
            <a:off x="7316523" y="6418594"/>
            <a:ext cx="1108445" cy="369332"/>
          </a:xfrm>
          <a:prstGeom prst="rect">
            <a:avLst/>
          </a:prstGeom>
          <a:noFill/>
        </p:spPr>
        <p:txBody>
          <a:bodyPr wrap="none" rtlCol="0">
            <a:spAutoFit/>
          </a:bodyPr>
          <a:lstStyle/>
          <a:p>
            <a:r>
              <a:rPr kumimoji="1" lang="en-US" altLang="zh-CN" dirty="0" smtClean="0"/>
              <a:t>By</a:t>
            </a:r>
            <a:r>
              <a:rPr kumimoji="1" lang="zh-CN" altLang="en-US" dirty="0" smtClean="0"/>
              <a:t> </a:t>
            </a:r>
            <a:r>
              <a:rPr kumimoji="1" lang="en-US" altLang="zh-CN" dirty="0" smtClean="0"/>
              <a:t>female</a:t>
            </a:r>
            <a:endParaRPr kumimoji="1" lang="zh-CN" altLang="en-US" dirty="0"/>
          </a:p>
        </p:txBody>
      </p:sp>
    </p:spTree>
    <p:extLst>
      <p:ext uri="{BB962C8B-B14F-4D97-AF65-F5344CB8AC3E}">
        <p14:creationId xmlns:p14="http://schemas.microsoft.com/office/powerpoint/2010/main" val="196918520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31520" y="-170498"/>
            <a:ext cx="10515600" cy="1325563"/>
          </a:xfrm>
        </p:spPr>
        <p:txBody>
          <a:bodyPr/>
          <a:lstStyle/>
          <a:p>
            <a:r>
              <a:rPr kumimoji="1" lang="en-US" altLang="zh-CN" dirty="0" smtClean="0"/>
              <a:t>Mixed-Ridge</a:t>
            </a:r>
            <a:r>
              <a:rPr kumimoji="1" lang="zh-CN" altLang="en-US" dirty="0" smtClean="0"/>
              <a:t> </a:t>
            </a:r>
            <a:r>
              <a:rPr kumimoji="1" lang="en-US" altLang="zh-CN" dirty="0" smtClean="0"/>
              <a:t>with</a:t>
            </a:r>
            <a:r>
              <a:rPr kumimoji="1" lang="zh-CN" altLang="en-US" dirty="0" smtClean="0"/>
              <a:t> </a:t>
            </a:r>
            <a:r>
              <a:rPr kumimoji="1" lang="en-US" altLang="zh-CN" dirty="0" err="1" smtClean="0"/>
              <a:t>FaST</a:t>
            </a:r>
            <a:r>
              <a:rPr kumimoji="1" lang="en-US" altLang="zh-CN" dirty="0"/>
              <a:t>-</a:t>
            </a:r>
            <a:r>
              <a:rPr kumimoji="1" lang="en-US" altLang="zh-CN" dirty="0" smtClean="0"/>
              <a:t>CV</a:t>
            </a:r>
            <a:endParaRPr kumimoji="1" lang="zh-CN" altLang="en-US" dirty="0"/>
          </a:p>
        </p:txBody>
      </p:sp>
      <p:sp>
        <p:nvSpPr>
          <p:cNvPr id="3" name="内容占位符 2"/>
          <p:cNvSpPr>
            <a:spLocks noGrp="1"/>
          </p:cNvSpPr>
          <p:nvPr>
            <p:ph idx="1"/>
          </p:nvPr>
        </p:nvSpPr>
        <p:spPr>
          <a:xfrm>
            <a:off x="731520" y="1155065"/>
            <a:ext cx="11168206" cy="4351338"/>
          </a:xfrm>
        </p:spPr>
        <p:txBody>
          <a:bodyPr/>
          <a:lstStyle/>
          <a:p>
            <a:r>
              <a:rPr kumimoji="1" lang="en-US" altLang="zh-CN" dirty="0" smtClean="0"/>
              <a:t>Do very large-scale  parameter search. </a:t>
            </a:r>
          </a:p>
          <a:p>
            <a:r>
              <a:rPr kumimoji="1" lang="en-US" altLang="zh-CN" dirty="0" smtClean="0"/>
              <a:t>Search parameters and SNPs in high efficiency.(increase</a:t>
            </a:r>
            <a:r>
              <a:rPr kumimoji="1" lang="zh-CN" altLang="en-US" dirty="0" smtClean="0"/>
              <a:t> </a:t>
            </a:r>
            <a:r>
              <a:rPr kumimoji="1" lang="en-US" altLang="zh-CN" dirty="0" smtClean="0"/>
              <a:t>dozens</a:t>
            </a:r>
            <a:r>
              <a:rPr kumimoji="1" lang="zh-CN" altLang="en-US" dirty="0" smtClean="0"/>
              <a:t> </a:t>
            </a:r>
            <a:r>
              <a:rPr kumimoji="1" lang="en-US" altLang="zh-CN" dirty="0" smtClean="0"/>
              <a:t>of</a:t>
            </a:r>
            <a:r>
              <a:rPr kumimoji="1" lang="zh-CN" altLang="en-US" dirty="0" smtClean="0"/>
              <a:t> </a:t>
            </a:r>
            <a:r>
              <a:rPr kumimoji="1" lang="en-US" altLang="zh-CN" dirty="0" smtClean="0"/>
              <a:t>time)</a:t>
            </a:r>
            <a:endParaRPr kumimoji="1" lang="zh-CN" altLang="en-US" dirty="0" smtClean="0"/>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691" y="2196869"/>
            <a:ext cx="5693097" cy="1798934"/>
          </a:xfrm>
          <a:prstGeom prst="rect">
            <a:avLst/>
          </a:prstGeom>
        </p:spPr>
      </p:pic>
      <p:sp>
        <p:nvSpPr>
          <p:cNvPr id="5" name="幻灯片编号占位符 4"/>
          <p:cNvSpPr>
            <a:spLocks noGrp="1"/>
          </p:cNvSpPr>
          <p:nvPr>
            <p:ph type="sldNum" sz="quarter" idx="12"/>
          </p:nvPr>
        </p:nvSpPr>
        <p:spPr/>
        <p:txBody>
          <a:bodyPr/>
          <a:lstStyle/>
          <a:p>
            <a:fld id="{4BE502F4-4803-3441-A539-4361BBF020EF}" type="slidenum">
              <a:rPr kumimoji="1" lang="zh-CN" altLang="en-US" smtClean="0"/>
              <a:t>24</a:t>
            </a:fld>
            <a:endParaRPr kumimoji="1" lang="zh-CN" altLang="en-US"/>
          </a:p>
        </p:txBody>
      </p:sp>
      <p:pic>
        <p:nvPicPr>
          <p:cNvPr id="7" name="内容占位符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04787" y="2196869"/>
            <a:ext cx="6262589" cy="4159481"/>
          </a:xfrm>
          <a:prstGeom prst="rect">
            <a:avLst/>
          </a:prstGeom>
        </p:spPr>
      </p:pic>
      <mc:AlternateContent xmlns:mc="http://schemas.openxmlformats.org/markup-compatibility/2006" xmlns:a14="http://schemas.microsoft.com/office/drawing/2010/main">
        <mc:Choice Requires="a14">
          <p:sp>
            <p:nvSpPr>
              <p:cNvPr id="8" name="矩形 7"/>
              <p:cNvSpPr/>
              <p:nvPr/>
            </p:nvSpPr>
            <p:spPr>
              <a:xfrm>
                <a:off x="143451" y="4383018"/>
                <a:ext cx="5493686" cy="2246769"/>
              </a:xfrm>
              <a:prstGeom prst="rect">
                <a:avLst/>
              </a:prstGeom>
            </p:spPr>
            <p:txBody>
              <a:bodyPr wrap="square">
                <a:spAutoFit/>
              </a:bodyPr>
              <a:lstStyle/>
              <a:p>
                <a:pPr marL="285750" indent="-285750">
                  <a:buFont typeface="Arial" charset="0"/>
                  <a:buChar char="•"/>
                </a:pPr>
                <a:r>
                  <a:rPr kumimoji="1" lang="en-US" altLang="zh-CN" sz="2000" dirty="0"/>
                  <a:t>Random pick SNPs as </a:t>
                </a:r>
                <a14:m>
                  <m:oMath xmlns:m="http://schemas.openxmlformats.org/officeDocument/2006/math">
                    <m:sSub>
                      <m:sSubPr>
                        <m:ctrlPr>
                          <a:rPr kumimoji="1" lang="en-US" altLang="zh-CN" sz="2000" i="1" dirty="0">
                            <a:latin typeface="Cambria Math" charset="0"/>
                          </a:rPr>
                        </m:ctrlPr>
                      </m:sSubPr>
                      <m:e>
                        <m:r>
                          <m:rPr>
                            <m:sty m:val="p"/>
                          </m:rPr>
                          <a:rPr kumimoji="1" lang="en-US" altLang="zh-CN" sz="2000" i="1" dirty="0">
                            <a:latin typeface="Cambria Math" charset="0"/>
                          </a:rPr>
                          <m:t>X</m:t>
                        </m:r>
                      </m:e>
                      <m:sub>
                        <m:r>
                          <a:rPr kumimoji="1" lang="en-US" altLang="zh-CN" sz="2000" i="1" dirty="0">
                            <a:latin typeface="Cambria Math" charset="0"/>
                          </a:rPr>
                          <m:t>1</m:t>
                        </m:r>
                      </m:sub>
                    </m:sSub>
                  </m:oMath>
                </a14:m>
                <a:endParaRPr kumimoji="1" lang="en-US" altLang="zh-CN" sz="2000" dirty="0"/>
              </a:p>
              <a:p>
                <a:pPr marL="285750" indent="-285750">
                  <a:buFont typeface="Arial" charset="0"/>
                  <a:buChar char="•"/>
                </a:pPr>
                <a:r>
                  <a:rPr kumimoji="1" lang="en-US" altLang="zh-CN" sz="2000" dirty="0"/>
                  <a:t>Mixed-Ridge model, optimized by grid</a:t>
                </a:r>
                <a:r>
                  <a:rPr kumimoji="1" lang="zh-CN" altLang="en-US" sz="2000" dirty="0"/>
                  <a:t> </a:t>
                </a:r>
                <a:r>
                  <a:rPr kumimoji="1" lang="en-US" altLang="zh-CN" sz="2000" dirty="0"/>
                  <a:t>search or gradient</a:t>
                </a:r>
                <a:r>
                  <a:rPr kumimoji="1" lang="zh-CN" altLang="en-US" sz="2000" dirty="0"/>
                  <a:t> </a:t>
                </a:r>
                <a:r>
                  <a:rPr kumimoji="1" lang="en-US" altLang="zh-CN" sz="2000" dirty="0" smtClean="0"/>
                  <a:t>descent</a:t>
                </a:r>
                <a:endParaRPr kumimoji="1" lang="en-US" altLang="zh-CN" sz="2000" dirty="0"/>
              </a:p>
              <a:p>
                <a:pPr marL="285750" indent="-285750">
                  <a:buFont typeface="Arial" charset="0"/>
                  <a:buChar char="•"/>
                </a:pPr>
                <a:r>
                  <a:rPr kumimoji="1" lang="en-US" altLang="zh-CN" sz="2000" dirty="0"/>
                  <a:t>Do cross sampling on validation set by sampling by male (to better predict s1f area</a:t>
                </a:r>
                <a:r>
                  <a:rPr kumimoji="1" lang="en-US" altLang="zh-CN" sz="2000" dirty="0" smtClean="0"/>
                  <a:t>)</a:t>
                </a:r>
                <a:endParaRPr kumimoji="1" lang="en-US" altLang="zh-CN" sz="2000" dirty="0"/>
              </a:p>
              <a:p>
                <a:pPr marL="285750" indent="-285750">
                  <a:buFont typeface="Arial" charset="0"/>
                  <a:buChar char="•"/>
                </a:pPr>
                <a:r>
                  <a:rPr kumimoji="1" lang="en-US" altLang="zh-CN" sz="2000" dirty="0" smtClean="0"/>
                  <a:t>Repeat </a:t>
                </a:r>
                <a:r>
                  <a:rPr kumimoji="1" lang="en-US" altLang="zh-CN" sz="2000" dirty="0"/>
                  <a:t>25-fold cross </a:t>
                </a:r>
                <a:r>
                  <a:rPr kumimoji="1" lang="en-US" altLang="zh-CN" sz="2000" dirty="0" smtClean="0"/>
                  <a:t>sampling</a:t>
                </a:r>
                <a:r>
                  <a:rPr kumimoji="1" lang="zh-CN" altLang="en-US" sz="2000" dirty="0" smtClean="0"/>
                  <a:t> </a:t>
                </a:r>
                <a:r>
                  <a:rPr kumimoji="1" lang="en-US" altLang="zh-CN" sz="2000" dirty="0" smtClean="0"/>
                  <a:t>200 </a:t>
                </a:r>
                <a:r>
                  <a:rPr kumimoji="1" lang="en-US" altLang="zh-CN" sz="2000" dirty="0"/>
                  <a:t>times to select SNPs</a:t>
                </a:r>
                <a:endParaRPr kumimoji="1" lang="zh-CN" altLang="en-US" sz="2000" dirty="0"/>
              </a:p>
            </p:txBody>
          </p:sp>
        </mc:Choice>
        <mc:Fallback xmlns="">
          <p:sp>
            <p:nvSpPr>
              <p:cNvPr id="8" name="矩形 7"/>
              <p:cNvSpPr>
                <a:spLocks noRot="1" noChangeAspect="1" noMove="1" noResize="1" noEditPoints="1" noAdjustHandles="1" noChangeArrowheads="1" noChangeShapeType="1" noTextEdit="1"/>
              </p:cNvSpPr>
              <p:nvPr/>
            </p:nvSpPr>
            <p:spPr>
              <a:xfrm>
                <a:off x="143451" y="4383018"/>
                <a:ext cx="5493686" cy="2246769"/>
              </a:xfrm>
              <a:prstGeom prst="rect">
                <a:avLst/>
              </a:prstGeom>
              <a:blipFill rotWithShape="0">
                <a:blip r:embed="rId5"/>
                <a:stretch>
                  <a:fillRect l="-999" t="-1626" r="-333" b="-379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91030493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198" y="4429902"/>
            <a:ext cx="7201176" cy="2307560"/>
          </a:xfrm>
          <a:prstGeom prst="rect">
            <a:avLst/>
          </a:prstGeom>
        </p:spPr>
      </p:pic>
      <mc:AlternateContent xmlns:mc="http://schemas.openxmlformats.org/markup-compatibility/2006" xmlns:a14="http://schemas.microsoft.com/office/drawing/2010/main">
        <mc:Choice Requires="a14">
          <p:sp>
            <p:nvSpPr>
              <p:cNvPr id="3" name="内容占位符 2"/>
              <p:cNvSpPr>
                <a:spLocks noGrp="1"/>
              </p:cNvSpPr>
              <p:nvPr>
                <p:ph idx="1"/>
              </p:nvPr>
            </p:nvSpPr>
            <p:spPr>
              <a:xfrm>
                <a:off x="838200" y="224843"/>
                <a:ext cx="10515600" cy="6039803"/>
              </a:xfrm>
            </p:spPr>
            <p:txBody>
              <a:bodyPr/>
              <a:lstStyle/>
              <a:p>
                <a:pPr marL="0" indent="0">
                  <a:buNone/>
                </a:pPr>
                <a:r>
                  <a:rPr kumimoji="1" lang="en-US" altLang="zh-CN" dirty="0" smtClean="0"/>
                  <a:t>Each round do 25-fold</a:t>
                </a:r>
                <a:r>
                  <a:rPr kumimoji="1" lang="zh-CN" altLang="en-US" dirty="0" smtClean="0"/>
                  <a:t> </a:t>
                </a:r>
                <a:r>
                  <a:rPr kumimoji="1" lang="en-US" altLang="zh-CN" dirty="0" smtClean="0"/>
                  <a:t>cross</a:t>
                </a:r>
                <a:r>
                  <a:rPr kumimoji="1" lang="zh-CN" altLang="en-US" dirty="0" smtClean="0"/>
                  <a:t> </a:t>
                </a:r>
                <a:r>
                  <a:rPr kumimoji="1" lang="en-US" altLang="zh-CN" dirty="0" smtClean="0"/>
                  <a:t>validation on SNP</a:t>
                </a:r>
                <a:r>
                  <a:rPr kumimoji="1" lang="zh-CN" altLang="en-US" dirty="0"/>
                  <a:t>、</a:t>
                </a:r>
                <a14:m>
                  <m:oMath xmlns:m="http://schemas.openxmlformats.org/officeDocument/2006/math">
                    <m:r>
                      <a:rPr kumimoji="1" lang="zh-CN" altLang="en-US" i="1">
                        <a:latin typeface="Cambria Math" charset="0"/>
                        <a:ea typeface="Cambria Math" charset="0"/>
                        <a:cs typeface="Cambria Math" charset="0"/>
                      </a:rPr>
                      <m:t>𝛾</m:t>
                    </m:r>
                    <m:r>
                      <a:rPr kumimoji="1" lang="zh-CN" altLang="en-US" i="1">
                        <a:latin typeface="Cambria Math" charset="0"/>
                        <a:ea typeface="Cambria Math" charset="0"/>
                        <a:cs typeface="Cambria Math" charset="0"/>
                      </a:rPr>
                      <m:t>、</m:t>
                    </m:r>
                    <m:r>
                      <a:rPr kumimoji="1" lang="zh-CN" altLang="en-US" i="1">
                        <a:latin typeface="Cambria Math" charset="0"/>
                        <a:ea typeface="Cambria Math" charset="0"/>
                        <a:cs typeface="Cambria Math" charset="0"/>
                      </a:rPr>
                      <m:t>𝜆</m:t>
                    </m:r>
                  </m:oMath>
                </a14:m>
                <a:endParaRPr kumimoji="1" lang="zh-CN" altLang="en-US" dirty="0" smtClean="0"/>
              </a:p>
              <a:p>
                <a:endParaRPr kumimoji="1" lang="zh-CN" altLang="en-US" dirty="0" smtClean="0"/>
              </a:p>
              <a:p>
                <a:endParaRPr kumimoji="1" lang="zh-CN" altLang="en-US" dirty="0" smtClean="0"/>
              </a:p>
              <a:p>
                <a:endParaRPr kumimoji="1" lang="zh-CN" altLang="en-US" dirty="0"/>
              </a:p>
              <a:p>
                <a:endParaRPr kumimoji="1" lang="zh-CN" altLang="en-US" dirty="0" smtClean="0"/>
              </a:p>
              <a:p>
                <a:r>
                  <a:rPr kumimoji="1" lang="en-US" altLang="zh-CN" sz="2400" dirty="0" smtClean="0"/>
                  <a:t>Change</a:t>
                </a:r>
                <a:r>
                  <a:rPr kumimoji="1" lang="zh-CN" altLang="en-US" sz="2400" dirty="0" smtClean="0"/>
                  <a:t> </a:t>
                </a:r>
                <a:r>
                  <a:rPr kumimoji="1" lang="en-US" altLang="zh-CN" sz="2400" dirty="0" smtClean="0"/>
                  <a:t>methods:</a:t>
                </a:r>
                <a:r>
                  <a:rPr kumimoji="1" lang="zh-CN" altLang="en-US" sz="2400" dirty="0" smtClean="0"/>
                  <a:t> </a:t>
                </a:r>
                <a:r>
                  <a:rPr kumimoji="1" lang="en-US" altLang="zh-CN" sz="2400" dirty="0" smtClean="0"/>
                  <a:t>optimize</a:t>
                </a:r>
                <a:r>
                  <a:rPr kumimoji="1" lang="zh-CN" altLang="en-US" sz="2400" dirty="0" smtClean="0"/>
                  <a:t> </a:t>
                </a:r>
                <a:r>
                  <a:rPr kumimoji="1" lang="en-US" altLang="zh-CN" sz="2400" dirty="0" smtClean="0"/>
                  <a:t>the</a:t>
                </a:r>
                <a:r>
                  <a:rPr kumimoji="1" lang="zh-CN" altLang="en-US" sz="2400" dirty="0" smtClean="0"/>
                  <a:t> </a:t>
                </a:r>
                <a:r>
                  <a:rPr kumimoji="1" lang="en-US" altLang="zh-CN" sz="2400" b="1" dirty="0" smtClean="0"/>
                  <a:t>worst</a:t>
                </a:r>
                <a:r>
                  <a:rPr kumimoji="1" lang="zh-CN" altLang="en-US" sz="2400" dirty="0" smtClean="0"/>
                  <a:t> </a:t>
                </a:r>
                <a:r>
                  <a:rPr kumimoji="1" lang="en-US" altLang="zh-CN" sz="2400" dirty="0" smtClean="0"/>
                  <a:t>PCC</a:t>
                </a:r>
                <a:endParaRPr kumimoji="1" lang="zh-CN" altLang="en-US" sz="2400"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838200" y="224843"/>
                <a:ext cx="10515600" cy="6039803"/>
              </a:xfrm>
              <a:blipFill rotWithShape="0">
                <a:blip r:embed="rId4"/>
                <a:stretch>
                  <a:fillRect l="-1217" t="-2220"/>
                </a:stretch>
              </a:blipFill>
            </p:spPr>
            <p:txBody>
              <a:bodyPr/>
              <a:lstStyle/>
              <a:p>
                <a:r>
                  <a:rPr lang="zh-CN" altLang="en-US">
                    <a:noFill/>
                  </a:rPr>
                  <a:t> </a:t>
                </a:r>
              </a:p>
            </p:txBody>
          </p:sp>
        </mc:Fallback>
      </mc:AlternateContent>
      <p:pic>
        <p:nvPicPr>
          <p:cNvPr id="4" name="图片 3"/>
          <p:cNvPicPr>
            <a:picLocks noChangeAspect="1"/>
          </p:cNvPicPr>
          <p:nvPr/>
        </p:nvPicPr>
        <p:blipFill>
          <a:blip r:embed="rId5"/>
          <a:stretch>
            <a:fillRect/>
          </a:stretch>
        </p:blipFill>
        <p:spPr>
          <a:xfrm>
            <a:off x="7972604" y="747437"/>
            <a:ext cx="3381196" cy="933193"/>
          </a:xfrm>
          <a:prstGeom prst="rect">
            <a:avLst/>
          </a:prstGeom>
        </p:spPr>
      </p:pic>
      <p:pic>
        <p:nvPicPr>
          <p:cNvPr id="6" name="图片 5"/>
          <p:cNvPicPr>
            <a:picLocks noChangeAspect="1"/>
          </p:cNvPicPr>
          <p:nvPr/>
        </p:nvPicPr>
        <p:blipFill>
          <a:blip r:embed="rId6"/>
          <a:stretch>
            <a:fillRect/>
          </a:stretch>
        </p:blipFill>
        <p:spPr>
          <a:xfrm>
            <a:off x="7972604" y="1694551"/>
            <a:ext cx="3335798" cy="920663"/>
          </a:xfrm>
          <a:prstGeom prst="rect">
            <a:avLst/>
          </a:prstGeom>
        </p:spPr>
      </p:pic>
      <p:pic>
        <p:nvPicPr>
          <p:cNvPr id="7" name="图片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38199" y="747437"/>
            <a:ext cx="6767433" cy="1867777"/>
          </a:xfrm>
          <a:prstGeom prst="rect">
            <a:avLst/>
          </a:prstGeom>
        </p:spPr>
      </p:pic>
      <p:sp>
        <p:nvSpPr>
          <p:cNvPr id="2" name="幻灯片编号占位符 1"/>
          <p:cNvSpPr>
            <a:spLocks noGrp="1"/>
          </p:cNvSpPr>
          <p:nvPr>
            <p:ph type="sldNum" sz="quarter" idx="12"/>
          </p:nvPr>
        </p:nvSpPr>
        <p:spPr/>
        <p:txBody>
          <a:bodyPr/>
          <a:lstStyle/>
          <a:p>
            <a:fld id="{4BE502F4-4803-3441-A539-4361BBF020EF}" type="slidenum">
              <a:rPr kumimoji="1" lang="zh-CN" altLang="en-US" smtClean="0"/>
              <a:t>25</a:t>
            </a:fld>
            <a:endParaRPr kumimoji="1" lang="zh-CN" altLang="en-US"/>
          </a:p>
        </p:txBody>
      </p:sp>
      <mc:AlternateContent xmlns:mc="http://schemas.openxmlformats.org/markup-compatibility/2006" xmlns:a14="http://schemas.microsoft.com/office/drawing/2010/main">
        <mc:Choice Requires="a14">
          <p:sp>
            <p:nvSpPr>
              <p:cNvPr id="5" name="矩形 4"/>
              <p:cNvSpPr/>
              <p:nvPr/>
            </p:nvSpPr>
            <p:spPr>
              <a:xfrm>
                <a:off x="838199" y="3434029"/>
                <a:ext cx="8205593" cy="1107996"/>
              </a:xfrm>
              <a:prstGeom prst="rect">
                <a:avLst/>
              </a:prstGeom>
            </p:spPr>
            <p:txBody>
              <a:bodyPr wrap="square">
                <a:spAutoFit/>
              </a:bodyPr>
              <a:lstStyle/>
              <a:p>
                <a:r>
                  <a:rPr kumimoji="1" lang="en-US" altLang="zh-CN" sz="2800" dirty="0" smtClean="0"/>
                  <a:t>How</a:t>
                </a:r>
                <a:r>
                  <a:rPr kumimoji="1" lang="zh-CN" altLang="en-US" sz="2800" dirty="0" smtClean="0"/>
                  <a:t> </a:t>
                </a:r>
                <a:r>
                  <a:rPr kumimoji="1" lang="en-US" altLang="zh-CN" sz="2800" dirty="0" smtClean="0"/>
                  <a:t>to</a:t>
                </a:r>
                <a:r>
                  <a:rPr kumimoji="1" lang="zh-CN" altLang="en-US" sz="2800" dirty="0" smtClean="0"/>
                  <a:t> </a:t>
                </a:r>
                <a:r>
                  <a:rPr kumimoji="1" lang="en-US" altLang="zh-CN" sz="2800" dirty="0" smtClean="0"/>
                  <a:t>predict</a:t>
                </a:r>
                <a:r>
                  <a:rPr kumimoji="1" lang="zh-CN" altLang="en-US" sz="2800" dirty="0" smtClean="0"/>
                  <a:t> </a:t>
                </a:r>
                <a:r>
                  <a:rPr kumimoji="1" lang="en-US" altLang="zh-CN" sz="2800" dirty="0" smtClean="0"/>
                  <a:t>new</a:t>
                </a:r>
                <a:r>
                  <a:rPr kumimoji="1" lang="zh-CN" altLang="en-US" sz="2800" dirty="0" smtClean="0"/>
                  <a:t> </a:t>
                </a:r>
                <a:r>
                  <a:rPr kumimoji="1" lang="en-US" altLang="zh-CN" sz="2800" dirty="0" smtClean="0"/>
                  <a:t>samples</a:t>
                </a:r>
                <a:endParaRPr kumimoji="1" lang="zh-CN" altLang="en-US" sz="2800" dirty="0" smtClean="0"/>
              </a:p>
              <a:p>
                <a:r>
                  <a:rPr kumimoji="1" lang="en-US" altLang="zh-CN" sz="2000" dirty="0" smtClean="0"/>
                  <a:t>Use </a:t>
                </a:r>
                <a:r>
                  <a:rPr kumimoji="1" lang="en-US" altLang="zh-CN" sz="2000" dirty="0"/>
                  <a:t>matrix manipulation to generate </a:t>
                </a:r>
                <a14:m>
                  <m:oMath xmlns:m="http://schemas.openxmlformats.org/officeDocument/2006/math">
                    <m:r>
                      <m:rPr>
                        <m:sty m:val="p"/>
                      </m:rPr>
                      <a:rPr kumimoji="1" lang="el-GR" altLang="zh-CN" sz="2000" i="1">
                        <a:latin typeface="Cambria Math" charset="0"/>
                        <a:ea typeface="Cambria Math" charset="0"/>
                        <a:cs typeface="Cambria Math" charset="0"/>
                      </a:rPr>
                      <m:t>Λ</m:t>
                    </m:r>
                  </m:oMath>
                </a14:m>
                <a:r>
                  <a:rPr kumimoji="1" lang="en-US" altLang="zh-CN" sz="2000" dirty="0"/>
                  <a:t> from new samples matrix V</a:t>
                </a:r>
                <a:endParaRPr kumimoji="1" lang="zh-CN" altLang="en-US" sz="2000" dirty="0"/>
              </a:p>
              <a:p>
                <a:endParaRPr kumimoji="1" lang="zh-CN" altLang="en-US" dirty="0"/>
              </a:p>
            </p:txBody>
          </p:sp>
        </mc:Choice>
        <mc:Fallback xmlns="">
          <p:sp>
            <p:nvSpPr>
              <p:cNvPr id="5" name="矩形 4"/>
              <p:cNvSpPr>
                <a:spLocks noRot="1" noChangeAspect="1" noMove="1" noResize="1" noEditPoints="1" noAdjustHandles="1" noChangeArrowheads="1" noChangeShapeType="1" noTextEdit="1"/>
              </p:cNvSpPr>
              <p:nvPr/>
            </p:nvSpPr>
            <p:spPr>
              <a:xfrm>
                <a:off x="838199" y="3434029"/>
                <a:ext cx="8205593" cy="1107996"/>
              </a:xfrm>
              <a:prstGeom prst="rect">
                <a:avLst/>
              </a:prstGeom>
              <a:blipFill rotWithShape="0">
                <a:blip r:embed="rId8"/>
                <a:stretch>
                  <a:fillRect l="-1485" t="-494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79256422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83313"/>
            <a:ext cx="10515600" cy="1325563"/>
          </a:xfrm>
        </p:spPr>
        <p:txBody>
          <a:bodyPr/>
          <a:lstStyle/>
          <a:p>
            <a:r>
              <a:rPr kumimoji="1" lang="en-US" altLang="zh-CN" dirty="0" smtClean="0"/>
              <a:t>Metric-</a:t>
            </a:r>
            <a:r>
              <a:rPr kumimoji="1" lang="en-US" altLang="zh-CN" dirty="0" err="1" smtClean="0"/>
              <a:t>Regressor</a:t>
            </a:r>
            <a:endParaRPr kumimoji="1" lang="zh-CN" altLang="en-US" dirty="0"/>
          </a:p>
        </p:txBody>
      </p:sp>
      <p:sp>
        <p:nvSpPr>
          <p:cNvPr id="3" name="内容占位符 2"/>
          <p:cNvSpPr>
            <a:spLocks noGrp="1"/>
          </p:cNvSpPr>
          <p:nvPr>
            <p:ph idx="1"/>
          </p:nvPr>
        </p:nvSpPr>
        <p:spPr>
          <a:xfrm>
            <a:off x="838200" y="1192273"/>
            <a:ext cx="10515600" cy="4351338"/>
          </a:xfrm>
        </p:spPr>
        <p:txBody>
          <a:bodyPr/>
          <a:lstStyle/>
          <a:p>
            <a:r>
              <a:rPr kumimoji="1" lang="en-US" altLang="zh-CN" dirty="0" smtClean="0"/>
              <a:t>Solving small sample problems by learning a distance matrix</a:t>
            </a:r>
            <a:endParaRPr kumimoji="1" lang="zh-CN" altLang="en-US" dirty="0"/>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1821678"/>
            <a:ext cx="10218158" cy="1873329"/>
          </a:xfrm>
          <a:prstGeom prst="rect">
            <a:avLst/>
          </a:prstGeom>
        </p:spPr>
      </p:pic>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07624" y="3795053"/>
            <a:ext cx="6479310" cy="3062947"/>
          </a:xfrm>
          <a:prstGeom prst="rect">
            <a:avLst/>
          </a:prstGeom>
        </p:spPr>
      </p:pic>
      <p:sp>
        <p:nvSpPr>
          <p:cNvPr id="5" name="幻灯片编号占位符 4"/>
          <p:cNvSpPr>
            <a:spLocks noGrp="1"/>
          </p:cNvSpPr>
          <p:nvPr>
            <p:ph type="sldNum" sz="quarter" idx="12"/>
          </p:nvPr>
        </p:nvSpPr>
        <p:spPr/>
        <p:txBody>
          <a:bodyPr/>
          <a:lstStyle/>
          <a:p>
            <a:fld id="{4BE502F4-4803-3441-A539-4361BBF020EF}" type="slidenum">
              <a:rPr kumimoji="1" lang="zh-CN" altLang="en-US" smtClean="0"/>
              <a:t>26</a:t>
            </a:fld>
            <a:endParaRPr kumimoji="1" lang="zh-CN" altLang="en-US"/>
          </a:p>
        </p:txBody>
      </p:sp>
    </p:spTree>
    <p:extLst>
      <p:ext uri="{BB962C8B-B14F-4D97-AF65-F5344CB8AC3E}">
        <p14:creationId xmlns:p14="http://schemas.microsoft.com/office/powerpoint/2010/main" val="131813211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stretch>
            <a:fillRect/>
          </a:stretch>
        </p:blipFill>
        <p:spPr>
          <a:xfrm>
            <a:off x="0" y="370576"/>
            <a:ext cx="12192000" cy="5729855"/>
          </a:xfrm>
          <a:prstGeom prst="rect">
            <a:avLst/>
          </a:prstGeom>
        </p:spPr>
      </p:pic>
      <p:sp>
        <p:nvSpPr>
          <p:cNvPr id="2" name="幻灯片编号占位符 1"/>
          <p:cNvSpPr>
            <a:spLocks noGrp="1"/>
          </p:cNvSpPr>
          <p:nvPr>
            <p:ph type="sldNum" sz="quarter" idx="12"/>
          </p:nvPr>
        </p:nvSpPr>
        <p:spPr/>
        <p:txBody>
          <a:bodyPr/>
          <a:lstStyle/>
          <a:p>
            <a:fld id="{4BE502F4-4803-3441-A539-4361BBF020EF}" type="slidenum">
              <a:rPr kumimoji="1" lang="zh-CN" altLang="en-US" smtClean="0"/>
              <a:t>27</a:t>
            </a:fld>
            <a:endParaRPr kumimoji="1" lang="zh-CN" altLang="en-US"/>
          </a:p>
        </p:txBody>
      </p:sp>
      <p:sp>
        <p:nvSpPr>
          <p:cNvPr id="5" name="文本框 4"/>
          <p:cNvSpPr txBox="1"/>
          <p:nvPr/>
        </p:nvSpPr>
        <p:spPr>
          <a:xfrm>
            <a:off x="837127" y="6334382"/>
            <a:ext cx="3513654" cy="461665"/>
          </a:xfrm>
          <a:prstGeom prst="rect">
            <a:avLst/>
          </a:prstGeom>
          <a:noFill/>
        </p:spPr>
        <p:txBody>
          <a:bodyPr wrap="none" rtlCol="0">
            <a:spAutoFit/>
          </a:bodyPr>
          <a:lstStyle/>
          <a:p>
            <a:r>
              <a:rPr kumimoji="1" lang="en-US" altLang="zh-CN" sz="2400" dirty="0" smtClean="0"/>
              <a:t>Principles:</a:t>
            </a:r>
            <a:r>
              <a:rPr kumimoji="1" lang="zh-CN" altLang="en-US" sz="2400" dirty="0" smtClean="0"/>
              <a:t> </a:t>
            </a:r>
            <a:r>
              <a:rPr kumimoji="1" lang="en-US" altLang="zh-CN" sz="2400" dirty="0" smtClean="0"/>
              <a:t>Supplementary </a:t>
            </a:r>
            <a:endParaRPr kumimoji="1" lang="zh-CN" altLang="en-US" sz="2400" dirty="0"/>
          </a:p>
        </p:txBody>
      </p:sp>
    </p:spTree>
    <p:extLst>
      <p:ext uri="{BB962C8B-B14F-4D97-AF65-F5344CB8AC3E}">
        <p14:creationId xmlns:p14="http://schemas.microsoft.com/office/powerpoint/2010/main" val="162357463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29235"/>
            <a:ext cx="10515600" cy="1325563"/>
          </a:xfrm>
        </p:spPr>
        <p:txBody>
          <a:bodyPr/>
          <a:lstStyle/>
          <a:p>
            <a:r>
              <a:rPr kumimoji="1" lang="en-US" altLang="zh-CN" dirty="0" smtClean="0"/>
              <a:t>Metric-</a:t>
            </a:r>
            <a:r>
              <a:rPr kumimoji="1" lang="en-US" altLang="zh-CN" dirty="0" err="1" smtClean="0"/>
              <a:t>Regressor</a:t>
            </a:r>
            <a:r>
              <a:rPr kumimoji="1" lang="en-US" altLang="zh-CN" dirty="0" smtClean="0"/>
              <a:t> algorithm</a:t>
            </a:r>
            <a:endParaRPr kumimoji="1" lang="zh-CN" altLang="en-US" dirty="0"/>
          </a:p>
        </p:txBody>
      </p:sp>
      <p:pic>
        <p:nvPicPr>
          <p:cNvPr id="4" name="内容占位符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736124"/>
            <a:ext cx="8982300" cy="5359876"/>
          </a:xfrm>
        </p:spPr>
      </p:pic>
      <mc:AlternateContent xmlns:mc="http://schemas.openxmlformats.org/markup-compatibility/2006" xmlns:a14="http://schemas.microsoft.com/office/drawing/2010/main">
        <mc:Choice Requires="a14">
          <p:sp>
            <p:nvSpPr>
              <p:cNvPr id="5" name="文本框 4"/>
              <p:cNvSpPr txBox="1"/>
              <p:nvPr/>
            </p:nvSpPr>
            <p:spPr>
              <a:xfrm>
                <a:off x="8925242" y="856357"/>
                <a:ext cx="3266757" cy="4893647"/>
              </a:xfrm>
              <a:prstGeom prst="rect">
                <a:avLst/>
              </a:prstGeom>
              <a:noFill/>
            </p:spPr>
            <p:txBody>
              <a:bodyPr wrap="square" rtlCol="0">
                <a:spAutoFit/>
              </a:bodyPr>
              <a:lstStyle/>
              <a:p>
                <a:endParaRPr kumimoji="1" lang="zh-CN" altLang="en-US" sz="2400" dirty="0" smtClean="0"/>
              </a:p>
              <a:p>
                <a:r>
                  <a:rPr kumimoji="1" lang="en-US" altLang="zh-CN" sz="2400" dirty="0" smtClean="0"/>
                  <a:t>P represents different sampling methods</a:t>
                </a:r>
                <a:r>
                  <a:rPr kumimoji="1" lang="zh-CN" altLang="en-US" sz="2400" dirty="0" smtClean="0"/>
                  <a:t>。</a:t>
                </a:r>
              </a:p>
              <a:p>
                <a:r>
                  <a:rPr kumimoji="1" lang="en-US" altLang="zh-CN" sz="2400" dirty="0" smtClean="0"/>
                  <a:t>Set N &lt; 100 considering the high complexity.</a:t>
                </a:r>
                <a:endParaRPr kumimoji="1" lang="zh-CN" altLang="en-US" sz="2400" dirty="0" smtClean="0"/>
              </a:p>
              <a:p>
                <a:endParaRPr kumimoji="1" lang="zh-CN" altLang="en-US" sz="2400" dirty="0"/>
              </a:p>
              <a:p>
                <a:endParaRPr kumimoji="1" lang="zh-CN" altLang="en-US" sz="2400" dirty="0" smtClean="0"/>
              </a:p>
              <a:p>
                <a:endParaRPr kumimoji="1" lang="zh-CN" altLang="en-US" sz="2400" dirty="0"/>
              </a:p>
              <a:p>
                <a:endParaRPr kumimoji="1" lang="zh-CN" altLang="en-US" sz="2400" dirty="0" smtClean="0"/>
              </a:p>
              <a:p>
                <a:endParaRPr kumimoji="1" lang="zh-CN" altLang="en-US" sz="2400" dirty="0"/>
              </a:p>
              <a:p>
                <a:endParaRPr kumimoji="1" lang="en-US" altLang="zh-CN" sz="2400" dirty="0" smtClean="0"/>
              </a:p>
              <a:p>
                <a:r>
                  <a:rPr kumimoji="1" lang="en-US" altLang="zh-CN" sz="2400" dirty="0" smtClean="0"/>
                  <a:t>Use a function </a:t>
                </a:r>
                <a14:m>
                  <m:oMath xmlns:m="http://schemas.openxmlformats.org/officeDocument/2006/math">
                    <m:r>
                      <a:rPr kumimoji="1" lang="en-US" altLang="zh-CN" sz="2400" i="1" dirty="0" smtClean="0">
                        <a:latin typeface="Cambria Math" charset="0"/>
                      </a:rPr>
                      <m:t>𝑓</m:t>
                    </m:r>
                  </m:oMath>
                </a14:m>
                <a:r>
                  <a:rPr kumimoji="1" lang="en-US" altLang="zh-CN" sz="2400" dirty="0" smtClean="0"/>
                  <a:t> to transform genotypes X</a:t>
                </a:r>
                <a:endParaRPr kumimoji="1" lang="zh-CN" altLang="en-US" sz="2400" dirty="0"/>
              </a:p>
            </p:txBody>
          </p:sp>
        </mc:Choice>
        <mc:Fallback xmlns="">
          <p:sp>
            <p:nvSpPr>
              <p:cNvPr id="5" name="文本框 4"/>
              <p:cNvSpPr txBox="1">
                <a:spLocks noRot="1" noChangeAspect="1" noMove="1" noResize="1" noEditPoints="1" noAdjustHandles="1" noChangeArrowheads="1" noChangeShapeType="1" noTextEdit="1"/>
              </p:cNvSpPr>
              <p:nvPr/>
            </p:nvSpPr>
            <p:spPr>
              <a:xfrm>
                <a:off x="8925242" y="856357"/>
                <a:ext cx="3266757" cy="4893647"/>
              </a:xfrm>
              <a:prstGeom prst="rect">
                <a:avLst/>
              </a:prstGeom>
              <a:blipFill rotWithShape="0">
                <a:blip r:embed="rId4"/>
                <a:stretch>
                  <a:fillRect l="-2799" b="-1868"/>
                </a:stretch>
              </a:blipFill>
            </p:spPr>
            <p:txBody>
              <a:bodyPr/>
              <a:lstStyle/>
              <a:p>
                <a:r>
                  <a:rPr lang="zh-CN" altLang="en-US">
                    <a:noFill/>
                  </a:rPr>
                  <a:t> </a:t>
                </a:r>
              </a:p>
            </p:txBody>
          </p:sp>
        </mc:Fallback>
      </mc:AlternateContent>
      <p:sp>
        <p:nvSpPr>
          <p:cNvPr id="3" name="幻灯片编号占位符 2"/>
          <p:cNvSpPr>
            <a:spLocks noGrp="1"/>
          </p:cNvSpPr>
          <p:nvPr>
            <p:ph type="sldNum" sz="quarter" idx="12"/>
          </p:nvPr>
        </p:nvSpPr>
        <p:spPr/>
        <p:txBody>
          <a:bodyPr/>
          <a:lstStyle/>
          <a:p>
            <a:fld id="{4BE502F4-4803-3441-A539-4361BBF020EF}" type="slidenum">
              <a:rPr kumimoji="1" lang="zh-CN" altLang="en-US" smtClean="0"/>
              <a:t>28</a:t>
            </a:fld>
            <a:endParaRPr kumimoji="1" lang="zh-CN" altLang="en-US"/>
          </a:p>
        </p:txBody>
      </p:sp>
    </p:spTree>
    <p:extLst>
      <p:ext uri="{BB962C8B-B14F-4D97-AF65-F5344CB8AC3E}">
        <p14:creationId xmlns:p14="http://schemas.microsoft.com/office/powerpoint/2010/main" val="210160286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29235"/>
            <a:ext cx="10515600" cy="1325563"/>
          </a:xfrm>
        </p:spPr>
        <p:txBody>
          <a:bodyPr/>
          <a:lstStyle/>
          <a:p>
            <a:r>
              <a:rPr kumimoji="1" lang="en-US" altLang="zh-CN" dirty="0" smtClean="0"/>
              <a:t>Metric-</a:t>
            </a:r>
            <a:r>
              <a:rPr kumimoji="1" lang="en-US" altLang="zh-CN" dirty="0" err="1" smtClean="0"/>
              <a:t>Regressor</a:t>
            </a:r>
            <a:r>
              <a:rPr kumimoji="1" lang="en-US" altLang="zh-CN" dirty="0" smtClean="0"/>
              <a:t> algorithm</a:t>
            </a:r>
            <a:endParaRPr kumimoji="1" lang="zh-CN" altLang="en-US" dirty="0"/>
          </a:p>
        </p:txBody>
      </p:sp>
      <p:pic>
        <p:nvPicPr>
          <p:cNvPr id="5" name="内容占位符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 y="743584"/>
            <a:ext cx="8287049" cy="6114415"/>
          </a:xfrm>
        </p:spPr>
      </p:pic>
      <mc:AlternateContent xmlns:mc="http://schemas.openxmlformats.org/markup-compatibility/2006" xmlns:a14="http://schemas.microsoft.com/office/drawing/2010/main">
        <mc:Choice Requires="a14">
          <p:sp>
            <p:nvSpPr>
              <p:cNvPr id="6" name="文本框 5"/>
              <p:cNvSpPr txBox="1"/>
              <p:nvPr/>
            </p:nvSpPr>
            <p:spPr>
              <a:xfrm>
                <a:off x="8611986" y="433546"/>
                <a:ext cx="3459480" cy="6370975"/>
              </a:xfrm>
              <a:prstGeom prst="rect">
                <a:avLst/>
              </a:prstGeom>
              <a:noFill/>
            </p:spPr>
            <p:txBody>
              <a:bodyPr wrap="square" rtlCol="0">
                <a:spAutoFit/>
              </a:bodyPr>
              <a:lstStyle/>
              <a:p>
                <a:r>
                  <a:rPr kumimoji="1" lang="en-US" altLang="zh-CN" sz="2400" dirty="0" smtClean="0"/>
                  <a:t>U</a:t>
                </a:r>
                <a14:m>
                  <m:oMath xmlns:m="http://schemas.openxmlformats.org/officeDocument/2006/math">
                    <m:r>
                      <m:rPr>
                        <m:sty m:val="p"/>
                      </m:rPr>
                      <a:rPr kumimoji="1" lang="en-US" altLang="zh-CN" sz="2400" b="0" i="0" dirty="0" smtClean="0">
                        <a:latin typeface="Cambria Math" charset="0"/>
                      </a:rPr>
                      <m:t>se</m:t>
                    </m:r>
                    <m:r>
                      <a:rPr kumimoji="1" lang="en-US" altLang="zh-CN" sz="2400" b="0" i="0" dirty="0" smtClean="0">
                        <a:latin typeface="Cambria Math" charset="0"/>
                      </a:rPr>
                      <m:t> </m:t>
                    </m:r>
                    <m:sSub>
                      <m:sSubPr>
                        <m:ctrlPr>
                          <a:rPr kumimoji="1" lang="en-US" altLang="zh-CN" sz="2400" i="1" dirty="0" smtClean="0">
                            <a:latin typeface="Cambria Math" charset="0"/>
                          </a:rPr>
                        </m:ctrlPr>
                      </m:sSubPr>
                      <m:e>
                        <m:r>
                          <m:rPr>
                            <m:sty m:val="p"/>
                          </m:rPr>
                          <a:rPr kumimoji="1" lang="en-US" altLang="zh-CN" sz="2400" i="1" dirty="0" smtClean="0">
                            <a:latin typeface="Cambria Math" charset="0"/>
                          </a:rPr>
                          <m:t>X</m:t>
                        </m:r>
                      </m:e>
                      <m:sub>
                        <m:r>
                          <a:rPr kumimoji="1" lang="en-US" altLang="zh-CN" sz="2400" b="0" i="1" dirty="0" smtClean="0">
                            <a:latin typeface="Cambria Math" charset="0"/>
                          </a:rPr>
                          <m:t>1</m:t>
                        </m:r>
                      </m:sub>
                    </m:sSub>
                  </m:oMath>
                </a14:m>
                <a:r>
                  <a:rPr kumimoji="1" lang="en-US" altLang="zh-CN" sz="2400" dirty="0"/>
                  <a:t>, </a:t>
                </a:r>
                <a14:m>
                  <m:oMath xmlns:m="http://schemas.openxmlformats.org/officeDocument/2006/math">
                    <m:sSub>
                      <m:sSubPr>
                        <m:ctrlPr>
                          <a:rPr kumimoji="1" lang="en-US" altLang="zh-CN" sz="2400" i="1" dirty="0">
                            <a:latin typeface="Cambria Math" charset="0"/>
                          </a:rPr>
                        </m:ctrlPr>
                      </m:sSubPr>
                      <m:e>
                        <m:r>
                          <a:rPr kumimoji="1" lang="en-US" altLang="zh-CN" sz="2400" b="0" i="1" dirty="0" smtClean="0">
                            <a:latin typeface="Cambria Math" charset="0"/>
                          </a:rPr>
                          <m:t>𝑦</m:t>
                        </m:r>
                      </m:e>
                      <m:sub>
                        <m:r>
                          <a:rPr kumimoji="1" lang="en-US" altLang="zh-CN" sz="2400" i="1" dirty="0">
                            <a:latin typeface="Cambria Math" charset="0"/>
                          </a:rPr>
                          <m:t>1</m:t>
                        </m:r>
                      </m:sub>
                    </m:sSub>
                  </m:oMath>
                </a14:m>
                <a:r>
                  <a:rPr kumimoji="1" lang="en-US" altLang="zh-CN" sz="2400" dirty="0" smtClean="0"/>
                  <a:t> and Least Square to calculate β</a:t>
                </a:r>
                <a:endParaRPr kumimoji="1" lang="en-US" altLang="zh-CN" sz="2400" dirty="0"/>
              </a:p>
              <a:p>
                <a:endParaRPr kumimoji="1" lang="en-US" altLang="zh-CN" sz="2400" dirty="0" smtClean="0"/>
              </a:p>
              <a:p>
                <a:r>
                  <a:rPr kumimoji="1" lang="en-US" altLang="zh-CN" sz="2400" dirty="0" smtClean="0"/>
                  <a:t>Then used by </a:t>
                </a:r>
                <a14:m>
                  <m:oMath xmlns:m="http://schemas.openxmlformats.org/officeDocument/2006/math">
                    <m:sSub>
                      <m:sSubPr>
                        <m:ctrlPr>
                          <a:rPr kumimoji="1" lang="en-US" altLang="zh-CN" sz="2400" i="1" dirty="0">
                            <a:latin typeface="Cambria Math" charset="0"/>
                          </a:rPr>
                        </m:ctrlPr>
                      </m:sSubPr>
                      <m:e>
                        <m:r>
                          <m:rPr>
                            <m:sty m:val="p"/>
                          </m:rPr>
                          <a:rPr kumimoji="1" lang="en-US" altLang="zh-CN" sz="2400" i="1" dirty="0">
                            <a:latin typeface="Cambria Math" charset="0"/>
                          </a:rPr>
                          <m:t>X</m:t>
                        </m:r>
                      </m:e>
                      <m:sub>
                        <m:r>
                          <a:rPr kumimoji="1" lang="en-US" altLang="zh-CN" sz="2400" b="0" i="1" dirty="0" smtClean="0">
                            <a:latin typeface="Cambria Math" charset="0"/>
                          </a:rPr>
                          <m:t>2</m:t>
                        </m:r>
                      </m:sub>
                    </m:sSub>
                  </m:oMath>
                </a14:m>
                <a:r>
                  <a:rPr kumimoji="1" lang="en-US" altLang="zh-CN" sz="2400" dirty="0" smtClean="0"/>
                  <a:t>,</a:t>
                </a:r>
                <a:r>
                  <a:rPr kumimoji="1" lang="en-US" altLang="zh-CN" sz="2400" dirty="0"/>
                  <a:t> </a:t>
                </a:r>
                <a14:m>
                  <m:oMath xmlns:m="http://schemas.openxmlformats.org/officeDocument/2006/math">
                    <m:sSub>
                      <m:sSubPr>
                        <m:ctrlPr>
                          <a:rPr kumimoji="1" lang="en-US" altLang="zh-CN" sz="2400" i="1" dirty="0">
                            <a:latin typeface="Cambria Math" charset="0"/>
                          </a:rPr>
                        </m:ctrlPr>
                      </m:sSubPr>
                      <m:e>
                        <m:r>
                          <a:rPr kumimoji="1" lang="en-US" altLang="zh-CN" sz="2400" b="0" i="1" dirty="0" smtClean="0">
                            <a:latin typeface="Cambria Math" charset="0"/>
                          </a:rPr>
                          <m:t>𝑦</m:t>
                        </m:r>
                      </m:e>
                      <m:sub>
                        <m:r>
                          <a:rPr kumimoji="1" lang="en-US" altLang="zh-CN" sz="2400" b="0" i="1" dirty="0" smtClean="0">
                            <a:latin typeface="Cambria Math" charset="0"/>
                          </a:rPr>
                          <m:t>2</m:t>
                        </m:r>
                      </m:sub>
                    </m:sSub>
                    <m:r>
                      <a:rPr kumimoji="1" lang="en-US" altLang="zh-CN" sz="2400" b="0" i="0" dirty="0" smtClean="0">
                        <a:latin typeface="Cambria Math" charset="0"/>
                      </a:rPr>
                      <m:t>,</m:t>
                    </m:r>
                  </m:oMath>
                </a14:m>
                <a:r>
                  <a:rPr kumimoji="1" lang="en-US" altLang="zh-CN" sz="2400" dirty="0" smtClean="0"/>
                  <a:t> </a:t>
                </a:r>
              </a:p>
              <a:p>
                <a:endParaRPr kumimoji="1" lang="en-US" altLang="zh-CN" sz="2400" dirty="0" smtClean="0"/>
              </a:p>
              <a:p>
                <a:r>
                  <a:rPr kumimoji="1" lang="en-US" altLang="zh-CN" sz="2400" dirty="0" smtClean="0"/>
                  <a:t>Calculate </a:t>
                </a:r>
                <a:r>
                  <a:rPr kumimoji="1" lang="en-US" altLang="zh-CN" sz="2400" dirty="0" err="1"/>
                  <a:t>θ</a:t>
                </a:r>
                <a:r>
                  <a:rPr kumimoji="1" lang="en-US" altLang="zh-CN" sz="2400" dirty="0"/>
                  <a:t> </a:t>
                </a:r>
                <a:r>
                  <a:rPr kumimoji="1" lang="en-US" altLang="zh-CN" sz="2400" dirty="0" smtClean="0"/>
                  <a:t>by optimizing Expectation of MSE</a:t>
                </a:r>
              </a:p>
              <a:p>
                <a:endParaRPr kumimoji="1" lang="en-US" altLang="zh-CN" sz="2400" dirty="0" smtClean="0"/>
              </a:p>
              <a:p>
                <a:r>
                  <a:rPr kumimoji="1" lang="en-US" altLang="zh-CN" sz="2400" dirty="0" smtClean="0"/>
                  <a:t>Optimizing methods:</a:t>
                </a:r>
              </a:p>
              <a:p>
                <a:r>
                  <a:rPr kumimoji="1" lang="en-US" altLang="zh-CN" sz="2400" dirty="0" smtClean="0"/>
                  <a:t>Gradient descent</a:t>
                </a:r>
                <a:endParaRPr kumimoji="1" lang="zh-CN" altLang="en-US" sz="2400" dirty="0"/>
              </a:p>
              <a:p>
                <a:endParaRPr kumimoji="1" lang="zh-CN" altLang="en-US" sz="2400" dirty="0" smtClean="0"/>
              </a:p>
              <a:p>
                <a:endParaRPr kumimoji="1" lang="zh-CN" altLang="en-US" sz="2400" dirty="0"/>
              </a:p>
              <a:p>
                <a:endParaRPr kumimoji="1" lang="zh-CN" altLang="en-US" sz="2400" dirty="0" smtClean="0"/>
              </a:p>
              <a:p>
                <a:endParaRPr kumimoji="1" lang="zh-CN" altLang="en-US" sz="2400" dirty="0" smtClean="0"/>
              </a:p>
              <a:p>
                <a:r>
                  <a:rPr kumimoji="1" lang="en-US" altLang="zh-CN" sz="2400" dirty="0" smtClean="0"/>
                  <a:t>We use optimized </a:t>
                </a:r>
                <a14:m>
                  <m:oMath xmlns:m="http://schemas.openxmlformats.org/officeDocument/2006/math">
                    <m:r>
                      <a:rPr kumimoji="1" lang="en-US" altLang="zh-CN" sz="2400" i="1" smtClean="0">
                        <a:latin typeface="Cambria Math" charset="0"/>
                        <a:ea typeface="Cambria Math" charset="0"/>
                        <a:cs typeface="Cambria Math" charset="0"/>
                      </a:rPr>
                      <m:t>𝜃</m:t>
                    </m:r>
                  </m:oMath>
                </a14:m>
                <a:r>
                  <a:rPr kumimoji="1" lang="en-US" altLang="zh-CN" sz="2400" dirty="0" smtClean="0"/>
                  <a:t> to do right part. It is similar to the left.</a:t>
                </a:r>
                <a:endParaRPr kumimoji="1" lang="zh-CN" altLang="en-US" sz="2400" dirty="0"/>
              </a:p>
            </p:txBody>
          </p:sp>
        </mc:Choice>
        <mc:Fallback xmlns="">
          <p:sp>
            <p:nvSpPr>
              <p:cNvPr id="6" name="文本框 5"/>
              <p:cNvSpPr txBox="1">
                <a:spLocks noRot="1" noChangeAspect="1" noMove="1" noResize="1" noEditPoints="1" noAdjustHandles="1" noChangeArrowheads="1" noChangeShapeType="1" noTextEdit="1"/>
              </p:cNvSpPr>
              <p:nvPr/>
            </p:nvSpPr>
            <p:spPr>
              <a:xfrm>
                <a:off x="8611986" y="433546"/>
                <a:ext cx="3459480" cy="6370975"/>
              </a:xfrm>
              <a:prstGeom prst="rect">
                <a:avLst/>
              </a:prstGeom>
              <a:blipFill rotWithShape="0">
                <a:blip r:embed="rId4"/>
                <a:stretch>
                  <a:fillRect l="-2822" t="-7464" r="-1940" b="-1244"/>
                </a:stretch>
              </a:blipFill>
            </p:spPr>
            <p:txBody>
              <a:bodyPr/>
              <a:lstStyle/>
              <a:p>
                <a:r>
                  <a:rPr lang="zh-CN" altLang="en-US">
                    <a:noFill/>
                  </a:rPr>
                  <a:t> </a:t>
                </a:r>
              </a:p>
            </p:txBody>
          </p:sp>
        </mc:Fallback>
      </mc:AlternateContent>
      <p:sp>
        <p:nvSpPr>
          <p:cNvPr id="3" name="幻灯片编号占位符 2"/>
          <p:cNvSpPr>
            <a:spLocks noGrp="1"/>
          </p:cNvSpPr>
          <p:nvPr>
            <p:ph type="sldNum" sz="quarter" idx="12"/>
          </p:nvPr>
        </p:nvSpPr>
        <p:spPr/>
        <p:txBody>
          <a:bodyPr/>
          <a:lstStyle/>
          <a:p>
            <a:fld id="{4BE502F4-4803-3441-A539-4361BBF020EF}" type="slidenum">
              <a:rPr kumimoji="1" lang="zh-CN" altLang="en-US" smtClean="0"/>
              <a:t>29</a:t>
            </a:fld>
            <a:endParaRPr kumimoji="1" lang="zh-CN" altLang="en-US"/>
          </a:p>
        </p:txBody>
      </p:sp>
    </p:spTree>
    <p:extLst>
      <p:ext uri="{BB962C8B-B14F-4D97-AF65-F5344CB8AC3E}">
        <p14:creationId xmlns:p14="http://schemas.microsoft.com/office/powerpoint/2010/main" val="197577623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75009"/>
            <a:ext cx="10515600" cy="1325563"/>
          </a:xfrm>
        </p:spPr>
        <p:txBody>
          <a:bodyPr/>
          <a:lstStyle/>
          <a:p>
            <a:r>
              <a:rPr kumimoji="1" lang="en-US" altLang="zh-CN" dirty="0" smtClean="0"/>
              <a:t>Background</a:t>
            </a:r>
            <a:endParaRPr kumimoji="1" lang="zh-CN" altLang="en-US" dirty="0"/>
          </a:p>
        </p:txBody>
      </p:sp>
      <p:sp>
        <p:nvSpPr>
          <p:cNvPr id="3" name="内容占位符 2"/>
          <p:cNvSpPr>
            <a:spLocks noGrp="1"/>
          </p:cNvSpPr>
          <p:nvPr>
            <p:ph idx="1"/>
          </p:nvPr>
        </p:nvSpPr>
        <p:spPr>
          <a:xfrm>
            <a:off x="838200" y="1170516"/>
            <a:ext cx="10515600" cy="4351338"/>
          </a:xfrm>
        </p:spPr>
        <p:txBody>
          <a:bodyPr/>
          <a:lstStyle/>
          <a:p>
            <a:pPr marL="0" indent="0">
              <a:buNone/>
            </a:pPr>
            <a:r>
              <a:rPr kumimoji="1" lang="en-US" altLang="zh-CN" dirty="0" err="1" smtClean="0"/>
              <a:t>eMaize</a:t>
            </a:r>
            <a:r>
              <a:rPr kumimoji="1" lang="en-US" altLang="zh-CN" dirty="0" smtClean="0"/>
              <a:t> contest: Use SNPs to predict traits</a:t>
            </a:r>
          </a:p>
          <a:p>
            <a:pPr marL="0" indent="0">
              <a:lnSpc>
                <a:spcPct val="100000"/>
              </a:lnSpc>
              <a:buNone/>
            </a:pPr>
            <a:r>
              <a:rPr lang="en-US" altLang="zh-CN" spc="-1" dirty="0" smtClean="0">
                <a:solidFill>
                  <a:srgbClr val="000000"/>
                </a:solidFill>
                <a:latin typeface="Calibri" panose="020F0502020204030204" pitchFamily="34" charset="0"/>
                <a:cs typeface="Calibri" panose="020F0502020204030204" pitchFamily="34" charset="0"/>
              </a:rPr>
              <a:t>6210 hybrid lines from 30 males and 207 females</a:t>
            </a:r>
          </a:p>
          <a:p>
            <a:pPr marL="0" indent="0">
              <a:lnSpc>
                <a:spcPct val="100000"/>
              </a:lnSpc>
              <a:buNone/>
            </a:pPr>
            <a:r>
              <a:rPr lang="en-US" altLang="zh-CN" spc="-1" dirty="0" smtClean="0">
                <a:solidFill>
                  <a:srgbClr val="000000"/>
                </a:solidFill>
                <a:latin typeface="Calibri" panose="020F0502020204030204" pitchFamily="34" charset="0"/>
                <a:cs typeface="Calibri" panose="020F0502020204030204" pitchFamily="34" charset="0"/>
              </a:rPr>
              <a:t>~1.9 million </a:t>
            </a:r>
            <a:r>
              <a:rPr lang="en-US" altLang="zh-CN" b="1" spc="-1" dirty="0" smtClean="0">
                <a:solidFill>
                  <a:srgbClr val="000000"/>
                </a:solidFill>
                <a:latin typeface="Calibri" panose="020F0502020204030204" pitchFamily="34" charset="0"/>
                <a:cs typeface="Calibri" panose="020F0502020204030204" pitchFamily="34" charset="0"/>
              </a:rPr>
              <a:t>SNPs</a:t>
            </a:r>
            <a:r>
              <a:rPr lang="en-US" altLang="zh-CN" spc="-1" dirty="0" smtClean="0">
                <a:solidFill>
                  <a:srgbClr val="000000"/>
                </a:solidFill>
                <a:latin typeface="Calibri" panose="020F0502020204030204" pitchFamily="34" charset="0"/>
                <a:cs typeface="Calibri" panose="020F0502020204030204" pitchFamily="34" charset="0"/>
              </a:rPr>
              <a:t> to USE and three </a:t>
            </a:r>
            <a:r>
              <a:rPr lang="en-US" altLang="zh-CN" b="1" spc="-1" dirty="0" smtClean="0">
                <a:solidFill>
                  <a:srgbClr val="000000"/>
                </a:solidFill>
                <a:latin typeface="Calibri" panose="020F0502020204030204" pitchFamily="34" charset="0"/>
                <a:cs typeface="Calibri" panose="020F0502020204030204" pitchFamily="34" charset="0"/>
              </a:rPr>
              <a:t>traits</a:t>
            </a:r>
            <a:r>
              <a:rPr lang="en-US" altLang="zh-CN" spc="-1" dirty="0" smtClean="0">
                <a:solidFill>
                  <a:srgbClr val="000000"/>
                </a:solidFill>
                <a:latin typeface="Calibri" panose="020F0502020204030204" pitchFamily="34" charset="0"/>
                <a:cs typeface="Calibri" panose="020F0502020204030204" pitchFamily="34" charset="0"/>
              </a:rPr>
              <a:t> to PREDICT</a:t>
            </a:r>
          </a:p>
          <a:p>
            <a:pPr marL="0" indent="0">
              <a:lnSpc>
                <a:spcPct val="100000"/>
              </a:lnSpc>
              <a:buNone/>
            </a:pPr>
            <a:r>
              <a:rPr lang="en-US" altLang="zh-CN" spc="-1" dirty="0" smtClean="0">
                <a:solidFill>
                  <a:srgbClr val="000000"/>
                </a:solidFill>
                <a:latin typeface="Calibri" panose="020F0502020204030204" pitchFamily="34" charset="0"/>
                <a:cs typeface="Calibri" panose="020F0502020204030204" pitchFamily="34" charset="0"/>
              </a:rPr>
              <a:t>Training </a:t>
            </a:r>
            <a:r>
              <a:rPr lang="en-US" altLang="zh-CN" spc="-1" dirty="0">
                <a:solidFill>
                  <a:srgbClr val="000000"/>
                </a:solidFill>
                <a:latin typeface="Calibri" panose="020F0502020204030204" pitchFamily="34" charset="0"/>
                <a:cs typeface="Calibri" panose="020F0502020204030204" pitchFamily="34" charset="0"/>
              </a:rPr>
              <a:t>set : testing sets = 4754 : 1456 </a:t>
            </a:r>
          </a:p>
        </p:txBody>
      </p:sp>
      <p:pic>
        <p:nvPicPr>
          <p:cNvPr id="4" name="Picture 1"/>
          <p:cNvPicPr/>
          <p:nvPr/>
        </p:nvPicPr>
        <p:blipFill>
          <a:blip r:embed="rId3"/>
          <a:stretch/>
        </p:blipFill>
        <p:spPr>
          <a:xfrm>
            <a:off x="838200" y="3474821"/>
            <a:ext cx="7460039" cy="3041120"/>
          </a:xfrm>
          <a:prstGeom prst="rect">
            <a:avLst/>
          </a:prstGeom>
          <a:solidFill>
            <a:schemeClr val="bg1"/>
          </a:solidFill>
          <a:ln>
            <a:solidFill>
              <a:schemeClr val="tx1"/>
            </a:solidFill>
          </a:ln>
        </p:spPr>
      </p:pic>
      <p:sp>
        <p:nvSpPr>
          <p:cNvPr id="5" name="幻灯片编号占位符 4"/>
          <p:cNvSpPr>
            <a:spLocks noGrp="1"/>
          </p:cNvSpPr>
          <p:nvPr>
            <p:ph type="sldNum" sz="quarter" idx="12"/>
          </p:nvPr>
        </p:nvSpPr>
        <p:spPr/>
        <p:txBody>
          <a:bodyPr/>
          <a:lstStyle/>
          <a:p>
            <a:fld id="{4BE502F4-4803-3441-A539-4361BBF020EF}" type="slidenum">
              <a:rPr kumimoji="1" lang="zh-CN" altLang="en-US" smtClean="0"/>
              <a:t>3</a:t>
            </a:fld>
            <a:endParaRPr kumimoji="1" lang="zh-CN" altLang="en-US"/>
          </a:p>
        </p:txBody>
      </p:sp>
    </p:spTree>
    <p:extLst>
      <p:ext uri="{BB962C8B-B14F-4D97-AF65-F5344CB8AC3E}">
        <p14:creationId xmlns:p14="http://schemas.microsoft.com/office/powerpoint/2010/main" val="152818344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1397" y="5176203"/>
            <a:ext cx="6489700" cy="1562100"/>
          </a:xfrm>
          <a:prstGeom prst="rect">
            <a:avLst/>
          </a:prstGeom>
        </p:spPr>
      </p:pic>
      <p:sp>
        <p:nvSpPr>
          <p:cNvPr id="2" name="标题 1"/>
          <p:cNvSpPr>
            <a:spLocks noGrp="1"/>
          </p:cNvSpPr>
          <p:nvPr>
            <p:ph type="title"/>
          </p:nvPr>
        </p:nvSpPr>
        <p:spPr>
          <a:xfrm>
            <a:off x="838200" y="-274955"/>
            <a:ext cx="10515600" cy="1325563"/>
          </a:xfrm>
        </p:spPr>
        <p:txBody>
          <a:bodyPr/>
          <a:lstStyle/>
          <a:p>
            <a:r>
              <a:rPr kumimoji="1" lang="en-US" altLang="zh-CN" dirty="0" smtClean="0"/>
              <a:t>Speed</a:t>
            </a:r>
            <a:r>
              <a:rPr kumimoji="1" lang="zh-CN" altLang="en-US" dirty="0" smtClean="0"/>
              <a:t> </a:t>
            </a:r>
            <a:r>
              <a:rPr kumimoji="1" lang="en-US" altLang="zh-CN" dirty="0" smtClean="0"/>
              <a:t>up</a:t>
            </a:r>
            <a:r>
              <a:rPr kumimoji="1" lang="zh-CN" altLang="en-US" dirty="0" smtClean="0"/>
              <a:t> </a:t>
            </a:r>
            <a:r>
              <a:rPr kumimoji="1" lang="en-US" altLang="zh-CN" dirty="0" smtClean="0"/>
              <a:t>Metric-</a:t>
            </a:r>
            <a:r>
              <a:rPr kumimoji="1" lang="en-US" altLang="zh-CN" dirty="0" err="1" smtClean="0"/>
              <a:t>Regressor</a:t>
            </a:r>
            <a:endParaRPr kumimoji="1" lang="zh-CN" altLang="en-US" dirty="0"/>
          </a:p>
        </p:txBody>
      </p:sp>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6777" y="672867"/>
            <a:ext cx="6624320" cy="4881078"/>
          </a:xfrm>
          <a:prstGeom prst="rect">
            <a:avLst/>
          </a:prstGeom>
        </p:spPr>
      </p:pic>
      <mc:AlternateContent xmlns:mc="http://schemas.openxmlformats.org/markup-compatibility/2006" xmlns:a14="http://schemas.microsoft.com/office/drawing/2010/main">
        <mc:Choice Requires="a14">
          <p:sp>
            <p:nvSpPr>
              <p:cNvPr id="6" name="文本框 5"/>
              <p:cNvSpPr txBox="1"/>
              <p:nvPr/>
            </p:nvSpPr>
            <p:spPr>
              <a:xfrm>
                <a:off x="8040226" y="1532561"/>
                <a:ext cx="3459047" cy="4401205"/>
              </a:xfrm>
              <a:prstGeom prst="rect">
                <a:avLst/>
              </a:prstGeom>
              <a:noFill/>
            </p:spPr>
            <p:txBody>
              <a:bodyPr wrap="square" rtlCol="0">
                <a:spAutoFit/>
              </a:bodyPr>
              <a:lstStyle/>
              <a:p>
                <a:r>
                  <a:rPr kumimoji="1" lang="en-US" altLang="zh-CN" sz="2800" dirty="0" smtClean="0"/>
                  <a:t>One of the key factor influencing complexity is </a:t>
                </a:r>
                <a14:m>
                  <m:oMath xmlns:m="http://schemas.openxmlformats.org/officeDocument/2006/math">
                    <m:r>
                      <a:rPr kumimoji="1" lang="en-US" altLang="zh-CN" sz="2800" b="0" i="1" smtClean="0">
                        <a:latin typeface="Cambria Math" charset="0"/>
                      </a:rPr>
                      <m:t>𝑓</m:t>
                    </m:r>
                  </m:oMath>
                </a14:m>
                <a:endParaRPr kumimoji="1" lang="en-US" altLang="zh-CN" sz="2800" dirty="0" smtClean="0"/>
              </a:p>
              <a:p>
                <a:endParaRPr kumimoji="1" lang="en-US" altLang="zh-CN" sz="2800" dirty="0" smtClean="0"/>
              </a:p>
              <a:p>
                <a:r>
                  <a:rPr kumimoji="1" lang="en-US" altLang="zh-CN" sz="2800" dirty="0" smtClean="0"/>
                  <a:t>We design different functions</a:t>
                </a:r>
              </a:p>
              <a:p>
                <a:endParaRPr kumimoji="1" lang="zh-CN" altLang="en-US" sz="2800" dirty="0" smtClean="0"/>
              </a:p>
              <a:p>
                <a:r>
                  <a:rPr kumimoji="1" lang="en-US" altLang="zh-CN" sz="2800" dirty="0" smtClean="0"/>
                  <a:t>Use second and third functions can speed up calculation</a:t>
                </a:r>
                <a:endParaRPr kumimoji="1" lang="zh-CN" altLang="en-US" sz="2800" dirty="0"/>
              </a:p>
            </p:txBody>
          </p:sp>
        </mc:Choice>
        <mc:Fallback xmlns="">
          <p:sp>
            <p:nvSpPr>
              <p:cNvPr id="6" name="文本框 5"/>
              <p:cNvSpPr txBox="1">
                <a:spLocks noRot="1" noChangeAspect="1" noMove="1" noResize="1" noEditPoints="1" noAdjustHandles="1" noChangeArrowheads="1" noChangeShapeType="1" noTextEdit="1"/>
              </p:cNvSpPr>
              <p:nvPr/>
            </p:nvSpPr>
            <p:spPr>
              <a:xfrm>
                <a:off x="8040226" y="1532561"/>
                <a:ext cx="3459047" cy="4401205"/>
              </a:xfrm>
              <a:prstGeom prst="rect">
                <a:avLst/>
              </a:prstGeom>
              <a:blipFill rotWithShape="0">
                <a:blip r:embed="rId5"/>
                <a:stretch>
                  <a:fillRect l="-3704" t="-1247" r="-5115" b="-3047"/>
                </a:stretch>
              </a:blipFill>
            </p:spPr>
            <p:txBody>
              <a:bodyPr/>
              <a:lstStyle/>
              <a:p>
                <a:r>
                  <a:rPr lang="zh-CN" altLang="en-US">
                    <a:noFill/>
                  </a:rPr>
                  <a:t> </a:t>
                </a:r>
              </a:p>
            </p:txBody>
          </p:sp>
        </mc:Fallback>
      </mc:AlternateContent>
      <p:sp>
        <p:nvSpPr>
          <p:cNvPr id="3" name="幻灯片编号占位符 2"/>
          <p:cNvSpPr>
            <a:spLocks noGrp="1"/>
          </p:cNvSpPr>
          <p:nvPr>
            <p:ph type="sldNum" sz="quarter" idx="12"/>
          </p:nvPr>
        </p:nvSpPr>
        <p:spPr/>
        <p:txBody>
          <a:bodyPr/>
          <a:lstStyle/>
          <a:p>
            <a:fld id="{4BE502F4-4803-3441-A539-4361BBF020EF}" type="slidenum">
              <a:rPr kumimoji="1" lang="zh-CN" altLang="en-US" smtClean="0"/>
              <a:t>30</a:t>
            </a:fld>
            <a:endParaRPr kumimoji="1" lang="zh-CN" altLang="en-US"/>
          </a:p>
        </p:txBody>
      </p:sp>
    </p:spTree>
    <p:extLst>
      <p:ext uri="{BB962C8B-B14F-4D97-AF65-F5344CB8AC3E}">
        <p14:creationId xmlns:p14="http://schemas.microsoft.com/office/powerpoint/2010/main" val="90864172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768927" y="283431"/>
            <a:ext cx="10630546" cy="6145078"/>
          </a:xfrm>
        </p:spPr>
        <p:txBody>
          <a:bodyPr>
            <a:normAutofit/>
          </a:bodyPr>
          <a:lstStyle/>
          <a:p>
            <a:pPr marL="0" indent="0">
              <a:buNone/>
            </a:pPr>
            <a:r>
              <a:rPr kumimoji="1" lang="en-US" altLang="zh-CN" sz="6600" dirty="0" smtClean="0"/>
              <a:t>Outline</a:t>
            </a:r>
          </a:p>
          <a:p>
            <a:pPr marL="0" indent="0">
              <a:buNone/>
            </a:pPr>
            <a:endParaRPr kumimoji="1" lang="en-US" altLang="zh-CN" dirty="0" smtClean="0"/>
          </a:p>
          <a:p>
            <a:r>
              <a:rPr kumimoji="1" lang="en-US" altLang="zh-CN" sz="4000" dirty="0" smtClean="0"/>
              <a:t>Background</a:t>
            </a:r>
          </a:p>
          <a:p>
            <a:r>
              <a:rPr kumimoji="1" lang="en-US" altLang="zh-CN" sz="4000" dirty="0" smtClean="0"/>
              <a:t>Result analysis</a:t>
            </a:r>
          </a:p>
          <a:p>
            <a:r>
              <a:rPr kumimoji="1" lang="en-US" altLang="zh-CN" sz="4000" dirty="0" smtClean="0"/>
              <a:t>Methods</a:t>
            </a:r>
            <a:endParaRPr kumimoji="1" lang="zh-CN" altLang="en-US" sz="4000" dirty="0" smtClean="0"/>
          </a:p>
          <a:p>
            <a:r>
              <a:rPr kumimoji="1" lang="en-US" altLang="zh-CN" sz="4400" b="1" dirty="0" smtClean="0"/>
              <a:t>Future work</a:t>
            </a:r>
            <a:endParaRPr kumimoji="1" lang="zh-CN" altLang="en-US" sz="4400" b="1" dirty="0" smtClean="0"/>
          </a:p>
          <a:p>
            <a:r>
              <a:rPr kumimoji="1" lang="en-US" altLang="zh-CN" sz="4000" dirty="0" smtClean="0"/>
              <a:t>Supplementary</a:t>
            </a:r>
            <a:endParaRPr kumimoji="1" lang="zh-CN" altLang="en-US" sz="4000" dirty="0" smtClean="0"/>
          </a:p>
          <a:p>
            <a:pPr lvl="1"/>
            <a:endParaRPr kumimoji="1" lang="zh-CN" altLang="en-US" dirty="0"/>
          </a:p>
        </p:txBody>
      </p:sp>
      <p:sp>
        <p:nvSpPr>
          <p:cNvPr id="2" name="幻灯片编号占位符 1"/>
          <p:cNvSpPr>
            <a:spLocks noGrp="1"/>
          </p:cNvSpPr>
          <p:nvPr>
            <p:ph type="sldNum" sz="quarter" idx="12"/>
          </p:nvPr>
        </p:nvSpPr>
        <p:spPr/>
        <p:txBody>
          <a:bodyPr/>
          <a:lstStyle/>
          <a:p>
            <a:fld id="{4BE502F4-4803-3441-A539-4361BBF020EF}" type="slidenum">
              <a:rPr kumimoji="1" lang="zh-CN" altLang="en-US" smtClean="0"/>
              <a:t>31</a:t>
            </a:fld>
            <a:endParaRPr kumimoji="1" lang="zh-CN" altLang="en-US"/>
          </a:p>
        </p:txBody>
      </p:sp>
    </p:spTree>
    <p:extLst>
      <p:ext uri="{BB962C8B-B14F-4D97-AF65-F5344CB8AC3E}">
        <p14:creationId xmlns:p14="http://schemas.microsoft.com/office/powerpoint/2010/main" val="47238755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20203"/>
            <a:ext cx="10515600" cy="1325563"/>
          </a:xfrm>
        </p:spPr>
        <p:txBody>
          <a:bodyPr/>
          <a:lstStyle/>
          <a:p>
            <a:r>
              <a:rPr kumimoji="1" lang="en-US" altLang="zh-CN" dirty="0" smtClean="0"/>
              <a:t>Future work</a:t>
            </a:r>
            <a:endParaRPr kumimoji="1" lang="zh-CN" altLang="en-US" dirty="0"/>
          </a:p>
        </p:txBody>
      </p:sp>
      <p:sp>
        <p:nvSpPr>
          <p:cNvPr id="3" name="内容占位符 2"/>
          <p:cNvSpPr>
            <a:spLocks noGrp="1"/>
          </p:cNvSpPr>
          <p:nvPr>
            <p:ph idx="1"/>
          </p:nvPr>
        </p:nvSpPr>
        <p:spPr>
          <a:xfrm>
            <a:off x="838200" y="1897822"/>
            <a:ext cx="10850880" cy="5974079"/>
          </a:xfrm>
        </p:spPr>
        <p:txBody>
          <a:bodyPr>
            <a:normAutofit/>
          </a:bodyPr>
          <a:lstStyle/>
          <a:p>
            <a:r>
              <a:rPr kumimoji="1" lang="en-US" altLang="zh-CN" sz="3200" dirty="0" smtClean="0"/>
              <a:t>Evaluate model properly</a:t>
            </a:r>
          </a:p>
          <a:p>
            <a:r>
              <a:rPr kumimoji="1" lang="en-US" altLang="zh-CN" sz="3200" dirty="0" smtClean="0"/>
              <a:t>Improve Mixed-Ridge </a:t>
            </a:r>
          </a:p>
          <a:p>
            <a:r>
              <a:rPr kumimoji="1" lang="en-US" altLang="zh-CN" sz="3200" dirty="0" smtClean="0"/>
              <a:t>Improve Metric </a:t>
            </a:r>
            <a:r>
              <a:rPr kumimoji="1" lang="en-US" altLang="zh-CN" sz="3200" dirty="0" err="1" smtClean="0"/>
              <a:t>Regressor</a:t>
            </a:r>
            <a:endParaRPr kumimoji="1" lang="zh-CN" altLang="en-US" sz="3200" dirty="0" smtClean="0"/>
          </a:p>
          <a:p>
            <a:r>
              <a:rPr kumimoji="1" lang="en-US" altLang="zh-CN" sz="3200" dirty="0" smtClean="0"/>
              <a:t>Feature</a:t>
            </a:r>
            <a:r>
              <a:rPr kumimoji="1" lang="zh-CN" altLang="en-US" sz="3200" dirty="0" smtClean="0"/>
              <a:t> </a:t>
            </a:r>
            <a:r>
              <a:rPr kumimoji="1" lang="en-US" altLang="zh-CN" sz="3200" dirty="0" smtClean="0"/>
              <a:t>selection</a:t>
            </a:r>
          </a:p>
          <a:p>
            <a:r>
              <a:rPr kumimoji="1" lang="en-US" altLang="zh-CN" sz="3200" dirty="0" smtClean="0"/>
              <a:t>Establish new model</a:t>
            </a:r>
            <a:endParaRPr kumimoji="1" lang="zh-CN" altLang="en-US" sz="3200" dirty="0" smtClean="0"/>
          </a:p>
        </p:txBody>
      </p:sp>
      <p:sp>
        <p:nvSpPr>
          <p:cNvPr id="4" name="幻灯片编号占位符 3"/>
          <p:cNvSpPr>
            <a:spLocks noGrp="1"/>
          </p:cNvSpPr>
          <p:nvPr>
            <p:ph type="sldNum" sz="quarter" idx="12"/>
          </p:nvPr>
        </p:nvSpPr>
        <p:spPr/>
        <p:txBody>
          <a:bodyPr/>
          <a:lstStyle/>
          <a:p>
            <a:fld id="{4BE502F4-4803-3441-A539-4361BBF020EF}" type="slidenum">
              <a:rPr kumimoji="1" lang="zh-CN" altLang="en-US" smtClean="0"/>
              <a:t>32</a:t>
            </a:fld>
            <a:endParaRPr kumimoji="1" lang="zh-CN" altLang="en-US"/>
          </a:p>
        </p:txBody>
      </p:sp>
    </p:spTree>
    <p:extLst>
      <p:ext uri="{BB962C8B-B14F-4D97-AF65-F5344CB8AC3E}">
        <p14:creationId xmlns:p14="http://schemas.microsoft.com/office/powerpoint/2010/main" val="78522464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24273"/>
            <a:ext cx="10515600" cy="1325563"/>
          </a:xfrm>
        </p:spPr>
        <p:txBody>
          <a:bodyPr/>
          <a:lstStyle/>
          <a:p>
            <a:r>
              <a:rPr kumimoji="1" lang="en-US" altLang="zh-CN" dirty="0" smtClean="0"/>
              <a:t>Evaluate model properly</a:t>
            </a:r>
            <a:endParaRPr kumimoji="1" lang="zh-CN" altLang="en-US" dirty="0"/>
          </a:p>
        </p:txBody>
      </p:sp>
      <p:sp>
        <p:nvSpPr>
          <p:cNvPr id="3" name="内容占位符 2"/>
          <p:cNvSpPr>
            <a:spLocks noGrp="1"/>
          </p:cNvSpPr>
          <p:nvPr>
            <p:ph idx="1"/>
          </p:nvPr>
        </p:nvSpPr>
        <p:spPr/>
        <p:txBody>
          <a:bodyPr>
            <a:normAutofit/>
          </a:bodyPr>
          <a:lstStyle/>
          <a:p>
            <a:r>
              <a:rPr kumimoji="1" lang="en-US" altLang="zh-CN" dirty="0" smtClean="0"/>
              <a:t>Random cross sampling many times covers the bad result</a:t>
            </a:r>
          </a:p>
          <a:p>
            <a:r>
              <a:rPr kumimoji="1" lang="en-US" altLang="zh-CN" dirty="0"/>
              <a:t>Use some other methods:</a:t>
            </a:r>
          </a:p>
          <a:p>
            <a:pPr lvl="1"/>
            <a:r>
              <a:rPr kumimoji="1" lang="en-US" altLang="zh-CN" dirty="0"/>
              <a:t>Test one parent at one time</a:t>
            </a:r>
          </a:p>
          <a:p>
            <a:pPr lvl="1"/>
            <a:r>
              <a:rPr kumimoji="1" lang="en-US" altLang="zh-CN" dirty="0"/>
              <a:t>Each round, pick each sample once in several cross sampling process. Repeat the round many times</a:t>
            </a:r>
          </a:p>
          <a:p>
            <a:r>
              <a:rPr kumimoji="1" lang="en-US" altLang="zh-CN" dirty="0" smtClean="0"/>
              <a:t>Adjust metrics</a:t>
            </a:r>
            <a:endParaRPr kumimoji="1" lang="zh-CN" altLang="en-US" dirty="0" smtClean="0"/>
          </a:p>
          <a:p>
            <a:pPr marL="685800" lvl="2">
              <a:spcBef>
                <a:spcPts val="1000"/>
              </a:spcBef>
            </a:pPr>
            <a:r>
              <a:rPr kumimoji="1" lang="en-US" altLang="zh-CN" sz="2400" dirty="0"/>
              <a:t>Use other metrics such as MSE to evaluate single </a:t>
            </a:r>
            <a:r>
              <a:rPr kumimoji="1" lang="en-US" altLang="zh-CN" sz="2400" dirty="0" smtClean="0"/>
              <a:t>sample</a:t>
            </a:r>
          </a:p>
          <a:p>
            <a:pPr lvl="1"/>
            <a:r>
              <a:rPr kumimoji="1" lang="en-US" altLang="zh-CN" dirty="0" smtClean="0"/>
              <a:t>Derive a better metrics(</a:t>
            </a:r>
            <a:r>
              <a:rPr kumimoji="1" lang="en-US" altLang="zh-CN" dirty="0"/>
              <a:t>Not CV nor Bootstrap </a:t>
            </a:r>
            <a:r>
              <a:rPr kumimoji="1" lang="en-US" altLang="zh-CN" dirty="0" smtClean="0"/>
              <a:t>sampling)</a:t>
            </a:r>
          </a:p>
          <a:p>
            <a:pPr lvl="1"/>
            <a:endParaRPr kumimoji="1" lang="en-US" altLang="zh-CN" dirty="0" smtClean="0"/>
          </a:p>
        </p:txBody>
      </p:sp>
      <p:sp>
        <p:nvSpPr>
          <p:cNvPr id="4" name="幻灯片编号占位符 3"/>
          <p:cNvSpPr>
            <a:spLocks noGrp="1"/>
          </p:cNvSpPr>
          <p:nvPr>
            <p:ph type="sldNum" sz="quarter" idx="12"/>
          </p:nvPr>
        </p:nvSpPr>
        <p:spPr/>
        <p:txBody>
          <a:bodyPr/>
          <a:lstStyle/>
          <a:p>
            <a:fld id="{4BE502F4-4803-3441-A539-4361BBF020EF}" type="slidenum">
              <a:rPr kumimoji="1" lang="zh-CN" altLang="en-US" smtClean="0"/>
              <a:t>33</a:t>
            </a:fld>
            <a:endParaRPr kumimoji="1" lang="zh-CN" altLang="en-US"/>
          </a:p>
        </p:txBody>
      </p:sp>
    </p:spTree>
    <p:extLst>
      <p:ext uri="{BB962C8B-B14F-4D97-AF65-F5344CB8AC3E}">
        <p14:creationId xmlns:p14="http://schemas.microsoft.com/office/powerpoint/2010/main" val="76187959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52413"/>
            <a:ext cx="10515600" cy="1325563"/>
          </a:xfrm>
        </p:spPr>
        <p:txBody>
          <a:bodyPr/>
          <a:lstStyle/>
          <a:p>
            <a:r>
              <a:rPr kumimoji="1" lang="en-US" altLang="zh-CN" dirty="0" smtClean="0"/>
              <a:t>Improve Mixed-Ridge</a:t>
            </a:r>
            <a:endParaRPr kumimoji="1" lang="zh-CN" altLang="en-US" dirty="0"/>
          </a:p>
        </p:txBody>
      </p:sp>
      <p:sp>
        <p:nvSpPr>
          <p:cNvPr id="3" name="内容占位符 2"/>
          <p:cNvSpPr>
            <a:spLocks noGrp="1"/>
          </p:cNvSpPr>
          <p:nvPr>
            <p:ph idx="1"/>
          </p:nvPr>
        </p:nvSpPr>
        <p:spPr>
          <a:xfrm>
            <a:off x="838200" y="1539081"/>
            <a:ext cx="10515600" cy="4351338"/>
          </a:xfrm>
        </p:spPr>
        <p:txBody>
          <a:bodyPr>
            <a:normAutofit lnSpcReduction="10000"/>
          </a:bodyPr>
          <a:lstStyle/>
          <a:p>
            <a:r>
              <a:rPr kumimoji="1" lang="en-US" altLang="zh-CN" dirty="0" smtClean="0"/>
              <a:t>Only use 200 SNPs leads to high variance</a:t>
            </a:r>
          </a:p>
          <a:p>
            <a:r>
              <a:rPr kumimoji="1" lang="en-US" altLang="zh-CN" dirty="0" smtClean="0"/>
              <a:t>Use some feature selection method: </a:t>
            </a:r>
          </a:p>
          <a:p>
            <a:pPr lvl="1"/>
            <a:r>
              <a:rPr kumimoji="1" lang="en-US" altLang="zh-CN" dirty="0" smtClean="0"/>
              <a:t>adjust Mixed-Ridge to do feature selection</a:t>
            </a:r>
          </a:p>
          <a:p>
            <a:pPr lvl="1"/>
            <a:endParaRPr kumimoji="1" lang="en-US" altLang="zh-CN" dirty="0" smtClean="0"/>
          </a:p>
          <a:p>
            <a:r>
              <a:rPr kumimoji="1" lang="en-US" altLang="zh-CN" dirty="0" smtClean="0"/>
              <a:t>Add some new design</a:t>
            </a:r>
          </a:p>
          <a:p>
            <a:pPr lvl="1"/>
            <a:r>
              <a:rPr kumimoji="1" lang="en-US" altLang="zh-CN" dirty="0" smtClean="0"/>
              <a:t>When model trained on easy-prediction samples, it is easily satisfied</a:t>
            </a:r>
          </a:p>
          <a:p>
            <a:pPr lvl="1"/>
            <a:r>
              <a:rPr kumimoji="1" lang="en-US" altLang="zh-CN" b="1" dirty="0" smtClean="0"/>
              <a:t>The model should be optimized enough to predict on hard-prediction samples</a:t>
            </a:r>
            <a:endParaRPr kumimoji="1" lang="zh-CN" altLang="en-US" b="1" dirty="0" smtClean="0"/>
          </a:p>
          <a:p>
            <a:pPr lvl="1"/>
            <a:r>
              <a:rPr kumimoji="1" lang="en-US" altLang="zh-CN" dirty="0" smtClean="0"/>
              <a:t>Use</a:t>
            </a:r>
            <a:r>
              <a:rPr kumimoji="1" lang="zh-CN" altLang="en-US" dirty="0" smtClean="0"/>
              <a:t> </a:t>
            </a:r>
            <a:r>
              <a:rPr kumimoji="1" lang="en-US" altLang="zh-CN" dirty="0" smtClean="0"/>
              <a:t>Bayesian</a:t>
            </a:r>
            <a:r>
              <a:rPr kumimoji="1" lang="zh-CN" altLang="en-US" dirty="0" smtClean="0"/>
              <a:t> </a:t>
            </a:r>
            <a:r>
              <a:rPr kumimoji="1" lang="en-US" altLang="zh-CN" dirty="0" smtClean="0"/>
              <a:t>in</a:t>
            </a:r>
            <a:r>
              <a:rPr kumimoji="1" lang="zh-CN" altLang="en-US" dirty="0" smtClean="0"/>
              <a:t> </a:t>
            </a:r>
            <a:r>
              <a:rPr kumimoji="1" lang="en-US" altLang="zh-CN" dirty="0" smtClean="0"/>
              <a:t>regularization.</a:t>
            </a:r>
            <a:r>
              <a:rPr kumimoji="1" lang="zh-CN" altLang="en-US" dirty="0" smtClean="0"/>
              <a:t> </a:t>
            </a:r>
            <a:r>
              <a:rPr kumimoji="1" lang="en-US" altLang="zh-CN" dirty="0" smtClean="0"/>
              <a:t>Assume</a:t>
            </a:r>
            <a:r>
              <a:rPr kumimoji="1" lang="zh-CN" altLang="en-US" dirty="0" smtClean="0"/>
              <a:t> </a:t>
            </a:r>
            <a:r>
              <a:rPr kumimoji="1" lang="en-US" altLang="zh-CN" dirty="0" smtClean="0"/>
              <a:t>parameters</a:t>
            </a:r>
            <a:r>
              <a:rPr kumimoji="1" lang="zh-CN" altLang="en-US" dirty="0" smtClean="0"/>
              <a:t> </a:t>
            </a:r>
            <a:r>
              <a:rPr kumimoji="1" lang="en-US" altLang="zh-CN" dirty="0" smtClean="0"/>
              <a:t>in</a:t>
            </a:r>
            <a:r>
              <a:rPr kumimoji="1" lang="zh-CN" altLang="en-US" dirty="0" smtClean="0"/>
              <a:t> </a:t>
            </a:r>
            <a:r>
              <a:rPr kumimoji="1" lang="en-US" altLang="zh-CN" dirty="0" smtClean="0"/>
              <a:t>some</a:t>
            </a:r>
            <a:r>
              <a:rPr kumimoji="1" lang="zh-CN" altLang="en-US" dirty="0" smtClean="0"/>
              <a:t> </a:t>
            </a:r>
            <a:r>
              <a:rPr kumimoji="1" lang="en-US" altLang="zh-CN" dirty="0" smtClean="0"/>
              <a:t>prior distribution</a:t>
            </a:r>
          </a:p>
          <a:p>
            <a:r>
              <a:rPr kumimoji="1" lang="en-US" altLang="zh-CN" dirty="0" smtClean="0"/>
              <a:t>New criterion:</a:t>
            </a:r>
          </a:p>
          <a:p>
            <a:pPr lvl="1"/>
            <a:r>
              <a:rPr kumimoji="1" lang="en-US" altLang="zh-CN" dirty="0" smtClean="0"/>
              <a:t>The worst PCC should be good enough</a:t>
            </a:r>
            <a:endParaRPr kumimoji="1" lang="en-US" altLang="zh-CN" dirty="0"/>
          </a:p>
          <a:p>
            <a:endParaRPr kumimoji="1" lang="zh-CN" altLang="en-US" dirty="0"/>
          </a:p>
        </p:txBody>
      </p:sp>
      <p:sp>
        <p:nvSpPr>
          <p:cNvPr id="4" name="幻灯片编号占位符 3"/>
          <p:cNvSpPr>
            <a:spLocks noGrp="1"/>
          </p:cNvSpPr>
          <p:nvPr>
            <p:ph type="sldNum" sz="quarter" idx="12"/>
          </p:nvPr>
        </p:nvSpPr>
        <p:spPr/>
        <p:txBody>
          <a:bodyPr/>
          <a:lstStyle/>
          <a:p>
            <a:fld id="{4BE502F4-4803-3441-A539-4361BBF020EF}" type="slidenum">
              <a:rPr kumimoji="1" lang="zh-CN" altLang="en-US" smtClean="0"/>
              <a:t>34</a:t>
            </a:fld>
            <a:endParaRPr kumimoji="1" lang="zh-CN" altLang="en-US"/>
          </a:p>
        </p:txBody>
      </p:sp>
    </p:spTree>
    <p:extLst>
      <p:ext uri="{BB962C8B-B14F-4D97-AF65-F5344CB8AC3E}">
        <p14:creationId xmlns:p14="http://schemas.microsoft.com/office/powerpoint/2010/main" val="193898974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38200" y="2440577"/>
            <a:ext cx="10502029" cy="4504894"/>
          </a:xfrm>
        </p:spPr>
        <p:txBody>
          <a:bodyPr>
            <a:normAutofit fontScale="92500" lnSpcReduction="20000"/>
          </a:bodyPr>
          <a:lstStyle/>
          <a:p>
            <a:pPr marL="0" indent="0">
              <a:buNone/>
            </a:pPr>
            <a:r>
              <a:rPr kumimoji="1" lang="en-US" altLang="zh-CN" sz="2600" dirty="0"/>
              <a:t>Mixed-Ridge used as feature selection</a:t>
            </a:r>
            <a:endParaRPr kumimoji="1" lang="zh-CN" altLang="en-US" sz="2600" dirty="0" smtClean="0"/>
          </a:p>
          <a:p>
            <a:r>
              <a:rPr kumimoji="1" lang="en-US" altLang="zh-CN" sz="2400" dirty="0" smtClean="0"/>
              <a:t>Common GWAS feature selection method consider SNP </a:t>
            </a:r>
            <a:r>
              <a:rPr kumimoji="1" lang="en-US" altLang="zh-CN" sz="2400" dirty="0" err="1" smtClean="0"/>
              <a:t>seperately</a:t>
            </a:r>
            <a:endParaRPr kumimoji="1" lang="en-US" altLang="zh-CN" sz="2400" dirty="0" smtClean="0"/>
          </a:p>
          <a:p>
            <a:r>
              <a:rPr kumimoji="1" lang="en-US" altLang="zh-CN" sz="2400" dirty="0" smtClean="0"/>
              <a:t>We can use Mixed-Ridge to consider feature combination</a:t>
            </a:r>
            <a:endParaRPr kumimoji="1" lang="zh-CN" altLang="en-US" sz="2400" dirty="0" smtClean="0"/>
          </a:p>
          <a:p>
            <a:r>
              <a:rPr kumimoji="1" lang="en-US" altLang="zh-CN" sz="2400" dirty="0" smtClean="0"/>
              <a:t>May</a:t>
            </a:r>
            <a:r>
              <a:rPr kumimoji="1" lang="zh-CN" altLang="en-US" sz="2400" dirty="0" smtClean="0"/>
              <a:t> </a:t>
            </a:r>
            <a:r>
              <a:rPr kumimoji="1" lang="en-US" altLang="zh-CN" sz="2400" dirty="0" smtClean="0"/>
              <a:t>find</a:t>
            </a:r>
            <a:r>
              <a:rPr kumimoji="1" lang="zh-CN" altLang="en-US" sz="2400" dirty="0" smtClean="0"/>
              <a:t> </a:t>
            </a:r>
            <a:r>
              <a:rPr kumimoji="1" lang="en-US" altLang="zh-CN" sz="2400" dirty="0" smtClean="0"/>
              <a:t>causal</a:t>
            </a:r>
            <a:r>
              <a:rPr kumimoji="1" lang="zh-CN" altLang="en-US" sz="2400" dirty="0" smtClean="0"/>
              <a:t> </a:t>
            </a:r>
            <a:r>
              <a:rPr kumimoji="1" lang="en-US" altLang="zh-CN" sz="2400" dirty="0" smtClean="0"/>
              <a:t>by</a:t>
            </a:r>
            <a:r>
              <a:rPr kumimoji="1" lang="zh-CN" altLang="en-US" sz="2400" dirty="0" smtClean="0"/>
              <a:t> </a:t>
            </a:r>
            <a:r>
              <a:rPr kumimoji="1" lang="en-US" altLang="zh-CN" sz="2400" dirty="0" smtClean="0"/>
              <a:t>eliminating</a:t>
            </a:r>
            <a:r>
              <a:rPr kumimoji="1" lang="zh-CN" altLang="en-US" sz="2400" dirty="0" smtClean="0"/>
              <a:t> </a:t>
            </a:r>
            <a:r>
              <a:rPr kumimoji="1" lang="en-US" altLang="zh-CN" sz="2400" dirty="0" smtClean="0"/>
              <a:t>genetic</a:t>
            </a:r>
            <a:r>
              <a:rPr kumimoji="1" lang="zh-CN" altLang="en-US" sz="2400" dirty="0" smtClean="0"/>
              <a:t> </a:t>
            </a:r>
            <a:r>
              <a:rPr kumimoji="1" lang="en-US" altLang="zh-CN" sz="2400" dirty="0" smtClean="0"/>
              <a:t>similarity</a:t>
            </a:r>
          </a:p>
          <a:p>
            <a:endParaRPr kumimoji="1" lang="en-US" altLang="zh-CN" dirty="0"/>
          </a:p>
          <a:p>
            <a:endParaRPr kumimoji="1" lang="en-US" altLang="zh-CN" dirty="0" smtClean="0"/>
          </a:p>
          <a:p>
            <a:endParaRPr kumimoji="1" lang="en-US" altLang="zh-CN" dirty="0"/>
          </a:p>
          <a:p>
            <a:endParaRPr kumimoji="1" lang="en-US" altLang="zh-CN" dirty="0" smtClean="0"/>
          </a:p>
          <a:p>
            <a:endParaRPr kumimoji="1" lang="en-US" altLang="zh-CN" dirty="0"/>
          </a:p>
          <a:p>
            <a:endParaRPr kumimoji="1" lang="en-US" altLang="zh-CN" dirty="0" smtClean="0"/>
          </a:p>
          <a:p>
            <a:r>
              <a:rPr kumimoji="1" lang="en-US" altLang="zh-CN" sz="2400" dirty="0" smtClean="0"/>
              <a:t>Iteration until MSE doesn’t change</a:t>
            </a:r>
          </a:p>
        </p:txBody>
      </p:sp>
      <p:sp>
        <p:nvSpPr>
          <p:cNvPr id="4" name="矩形 3"/>
          <p:cNvSpPr/>
          <p:nvPr/>
        </p:nvSpPr>
        <p:spPr>
          <a:xfrm>
            <a:off x="1074012" y="4007354"/>
            <a:ext cx="6123709" cy="415636"/>
          </a:xfrm>
          <a:prstGeom prst="rect">
            <a:avLst/>
          </a:prstGeom>
          <a:ln w="34925"/>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cxnSp>
        <p:nvCxnSpPr>
          <p:cNvPr id="6" name="直线连接符 5"/>
          <p:cNvCxnSpPr/>
          <p:nvPr/>
        </p:nvCxnSpPr>
        <p:spPr>
          <a:xfrm>
            <a:off x="1808302" y="4007354"/>
            <a:ext cx="0" cy="401782"/>
          </a:xfrm>
          <a:prstGeom prst="line">
            <a:avLst/>
          </a:prstGeom>
          <a:ln w="41275"/>
        </p:spPr>
        <p:style>
          <a:lnRef idx="1">
            <a:schemeClr val="accent1"/>
          </a:lnRef>
          <a:fillRef idx="0">
            <a:schemeClr val="accent1"/>
          </a:fillRef>
          <a:effectRef idx="0">
            <a:schemeClr val="accent1"/>
          </a:effectRef>
          <a:fontRef idx="minor">
            <a:schemeClr val="tx1"/>
          </a:fontRef>
        </p:style>
      </p:cxnSp>
      <p:cxnSp>
        <p:nvCxnSpPr>
          <p:cNvPr id="9" name="直线箭头连接符 8"/>
          <p:cNvCxnSpPr/>
          <p:nvPr/>
        </p:nvCxnSpPr>
        <p:spPr>
          <a:xfrm>
            <a:off x="1434230" y="4422990"/>
            <a:ext cx="0" cy="401782"/>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文本框 9"/>
              <p:cNvSpPr txBox="1"/>
              <p:nvPr/>
            </p:nvSpPr>
            <p:spPr>
              <a:xfrm>
                <a:off x="1074012" y="4775043"/>
                <a:ext cx="1042273" cy="369332"/>
              </a:xfrm>
              <a:prstGeom prst="rect">
                <a:avLst/>
              </a:prstGeom>
              <a:noFill/>
            </p:spPr>
            <p:txBody>
              <a:bodyPr wrap="none" rtlCol="0">
                <a:spAutoFit/>
              </a:bodyPr>
              <a:lstStyle/>
              <a:p>
                <a:r>
                  <a:rPr kumimoji="1" lang="en-US" altLang="zh-CN" dirty="0" smtClean="0"/>
                  <a:t>Lasso: </a:t>
                </a:r>
                <a14:m>
                  <m:oMath xmlns:m="http://schemas.openxmlformats.org/officeDocument/2006/math">
                    <m:r>
                      <a:rPr kumimoji="1" lang="en-US" altLang="zh-CN" i="1" dirty="0" smtClean="0">
                        <a:latin typeface="Cambria Math" charset="0"/>
                      </a:rPr>
                      <m:t>𝑦</m:t>
                    </m:r>
                    <m:r>
                      <a:rPr kumimoji="1" lang="en-US" altLang="zh-CN" i="1" dirty="0" smtClean="0">
                        <a:latin typeface="Cambria Math" charset="0"/>
                      </a:rPr>
                      <m:t>’ </m:t>
                    </m:r>
                  </m:oMath>
                </a14:m>
                <a:endParaRPr kumimoji="1" lang="zh-CN" altLang="en-US" dirty="0"/>
              </a:p>
            </p:txBody>
          </p:sp>
        </mc:Choice>
        <mc:Fallback xmlns="">
          <p:sp>
            <p:nvSpPr>
              <p:cNvPr id="10" name="文本框 9"/>
              <p:cNvSpPr txBox="1">
                <a:spLocks noRot="1" noChangeAspect="1" noMove="1" noResize="1" noEditPoints="1" noAdjustHandles="1" noChangeArrowheads="1" noChangeShapeType="1" noTextEdit="1"/>
              </p:cNvSpPr>
              <p:nvPr/>
            </p:nvSpPr>
            <p:spPr>
              <a:xfrm>
                <a:off x="1074012" y="4775043"/>
                <a:ext cx="1042273" cy="369332"/>
              </a:xfrm>
              <a:prstGeom prst="rect">
                <a:avLst/>
              </a:prstGeom>
              <a:blipFill rotWithShape="0">
                <a:blip r:embed="rId3"/>
                <a:stretch>
                  <a:fillRect l="-4678" t="-95082" r="-1754" b="-121311"/>
                </a:stretch>
              </a:blipFill>
            </p:spPr>
            <p:txBody>
              <a:bodyPr/>
              <a:lstStyle/>
              <a:p>
                <a:r>
                  <a:rPr lang="zh-CN" altLang="en-US">
                    <a:noFill/>
                  </a:rPr>
                  <a:t> </a:t>
                </a:r>
              </a:p>
            </p:txBody>
          </p:sp>
        </mc:Fallback>
      </mc:AlternateContent>
      <p:sp>
        <p:nvSpPr>
          <p:cNvPr id="8" name="矩形 7"/>
          <p:cNvSpPr/>
          <p:nvPr/>
        </p:nvSpPr>
        <p:spPr>
          <a:xfrm>
            <a:off x="1808302" y="5216823"/>
            <a:ext cx="5389419" cy="398173"/>
          </a:xfrm>
          <a:prstGeom prst="rect">
            <a:avLst/>
          </a:prstGeom>
          <a:ln w="34925"/>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cxnSp>
        <p:nvCxnSpPr>
          <p:cNvPr id="11" name="直线箭头连接符 10"/>
          <p:cNvCxnSpPr/>
          <p:nvPr/>
        </p:nvCxnSpPr>
        <p:spPr>
          <a:xfrm>
            <a:off x="2251648" y="5614996"/>
            <a:ext cx="0" cy="401782"/>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12" name="直线连接符 11"/>
          <p:cNvCxnSpPr/>
          <p:nvPr/>
        </p:nvCxnSpPr>
        <p:spPr>
          <a:xfrm>
            <a:off x="2570302" y="5194236"/>
            <a:ext cx="0" cy="401782"/>
          </a:xfrm>
          <a:prstGeom prst="line">
            <a:avLst/>
          </a:prstGeom>
          <a:ln w="41275"/>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文本框 12"/>
              <p:cNvSpPr txBox="1"/>
              <p:nvPr/>
            </p:nvSpPr>
            <p:spPr>
              <a:xfrm>
                <a:off x="1730511" y="5967049"/>
                <a:ext cx="1042273" cy="369332"/>
              </a:xfrm>
              <a:prstGeom prst="rect">
                <a:avLst/>
              </a:prstGeom>
              <a:noFill/>
            </p:spPr>
            <p:txBody>
              <a:bodyPr wrap="none" rtlCol="0">
                <a:spAutoFit/>
              </a:bodyPr>
              <a:lstStyle/>
              <a:p>
                <a:r>
                  <a:rPr kumimoji="1" lang="en-US" altLang="zh-CN" dirty="0" smtClean="0"/>
                  <a:t>Lasso: </a:t>
                </a:r>
                <a14:m>
                  <m:oMath xmlns:m="http://schemas.openxmlformats.org/officeDocument/2006/math">
                    <m:r>
                      <a:rPr kumimoji="1" lang="en-US" altLang="zh-CN" i="1" dirty="0" smtClean="0">
                        <a:latin typeface="Cambria Math" charset="0"/>
                      </a:rPr>
                      <m:t>𝑦</m:t>
                    </m:r>
                    <m:r>
                      <a:rPr kumimoji="1" lang="en-US" altLang="zh-CN" i="1" dirty="0" smtClean="0">
                        <a:latin typeface="Cambria Math" charset="0"/>
                      </a:rPr>
                      <m:t>’ </m:t>
                    </m:r>
                  </m:oMath>
                </a14:m>
                <a:endParaRPr kumimoji="1" lang="zh-CN" altLang="en-US" dirty="0"/>
              </a:p>
            </p:txBody>
          </p:sp>
        </mc:Choice>
        <mc:Fallback xmlns="">
          <p:sp>
            <p:nvSpPr>
              <p:cNvPr id="13" name="文本框 12"/>
              <p:cNvSpPr txBox="1">
                <a:spLocks noRot="1" noChangeAspect="1" noMove="1" noResize="1" noEditPoints="1" noAdjustHandles="1" noChangeArrowheads="1" noChangeShapeType="1" noTextEdit="1"/>
              </p:cNvSpPr>
              <p:nvPr/>
            </p:nvSpPr>
            <p:spPr>
              <a:xfrm>
                <a:off x="1730511" y="5967049"/>
                <a:ext cx="1042273" cy="369332"/>
              </a:xfrm>
              <a:prstGeom prst="rect">
                <a:avLst/>
              </a:prstGeom>
              <a:blipFill rotWithShape="0">
                <a:blip r:embed="rId4"/>
                <a:stretch>
                  <a:fillRect l="-5263" t="-98333" r="-1170" b="-123333"/>
                </a:stretch>
              </a:blipFill>
            </p:spPr>
            <p:txBody>
              <a:bodyPr/>
              <a:lstStyle/>
              <a:p>
                <a:r>
                  <a:rPr lang="zh-CN" altLang="en-US">
                    <a:noFill/>
                  </a:rPr>
                  <a:t> </a:t>
                </a:r>
              </a:p>
            </p:txBody>
          </p:sp>
        </mc:Fallback>
      </mc:AlternateContent>
      <p:sp>
        <p:nvSpPr>
          <p:cNvPr id="5" name="文本框 4"/>
          <p:cNvSpPr txBox="1"/>
          <p:nvPr/>
        </p:nvSpPr>
        <p:spPr>
          <a:xfrm>
            <a:off x="7370903" y="4023579"/>
            <a:ext cx="2721642" cy="369332"/>
          </a:xfrm>
          <a:prstGeom prst="rect">
            <a:avLst/>
          </a:prstGeom>
          <a:noFill/>
        </p:spPr>
        <p:txBody>
          <a:bodyPr wrap="none" rtlCol="0">
            <a:spAutoFit/>
          </a:bodyPr>
          <a:lstStyle/>
          <a:p>
            <a:r>
              <a:rPr kumimoji="1" lang="en-US" altLang="zh-CN" dirty="0" smtClean="0"/>
              <a:t>Mixed-Ridge to select SNPs</a:t>
            </a:r>
            <a:endParaRPr kumimoji="1" lang="zh-CN" altLang="en-US" dirty="0"/>
          </a:p>
        </p:txBody>
      </p:sp>
      <p:sp>
        <p:nvSpPr>
          <p:cNvPr id="14" name="文本框 13"/>
          <p:cNvSpPr txBox="1"/>
          <p:nvPr/>
        </p:nvSpPr>
        <p:spPr>
          <a:xfrm>
            <a:off x="7370903" y="5247571"/>
            <a:ext cx="2721642" cy="369332"/>
          </a:xfrm>
          <a:prstGeom prst="rect">
            <a:avLst/>
          </a:prstGeom>
          <a:noFill/>
        </p:spPr>
        <p:txBody>
          <a:bodyPr wrap="none" rtlCol="0">
            <a:spAutoFit/>
          </a:bodyPr>
          <a:lstStyle/>
          <a:p>
            <a:r>
              <a:rPr kumimoji="1" lang="en-US" altLang="zh-CN" dirty="0" smtClean="0"/>
              <a:t>Mixed-Ridge to </a:t>
            </a:r>
            <a:r>
              <a:rPr kumimoji="1" lang="en-US" altLang="zh-CN" smtClean="0"/>
              <a:t>select SNPs</a:t>
            </a:r>
            <a:endParaRPr kumimoji="1" lang="zh-CN" altLang="en-US" dirty="0"/>
          </a:p>
        </p:txBody>
      </p:sp>
      <p:sp>
        <p:nvSpPr>
          <p:cNvPr id="7" name="幻灯片编号占位符 6"/>
          <p:cNvSpPr>
            <a:spLocks noGrp="1"/>
          </p:cNvSpPr>
          <p:nvPr>
            <p:ph type="sldNum" sz="quarter" idx="12"/>
          </p:nvPr>
        </p:nvSpPr>
        <p:spPr>
          <a:xfrm>
            <a:off x="8610600" y="6492875"/>
            <a:ext cx="2743200" cy="365125"/>
          </a:xfrm>
        </p:spPr>
        <p:txBody>
          <a:bodyPr/>
          <a:lstStyle/>
          <a:p>
            <a:fld id="{4BE502F4-4803-3441-A539-4361BBF020EF}" type="slidenum">
              <a:rPr kumimoji="1" lang="zh-CN" altLang="en-US" smtClean="0"/>
              <a:t>35</a:t>
            </a:fld>
            <a:endParaRPr kumimoji="1" lang="zh-CN" altLang="en-US"/>
          </a:p>
        </p:txBody>
      </p:sp>
      <p:sp>
        <p:nvSpPr>
          <p:cNvPr id="15" name="文本框 14"/>
          <p:cNvSpPr txBox="1"/>
          <p:nvPr/>
        </p:nvSpPr>
        <p:spPr>
          <a:xfrm>
            <a:off x="838200" y="48642"/>
            <a:ext cx="4089581" cy="769441"/>
          </a:xfrm>
          <a:prstGeom prst="rect">
            <a:avLst/>
          </a:prstGeom>
          <a:noFill/>
        </p:spPr>
        <p:txBody>
          <a:bodyPr wrap="none" rtlCol="0">
            <a:spAutoFit/>
          </a:bodyPr>
          <a:lstStyle/>
          <a:p>
            <a:r>
              <a:rPr kumimoji="1" lang="en-US" altLang="zh-CN" sz="4400" dirty="0" smtClean="0">
                <a:latin typeface="+mj-lt"/>
              </a:rPr>
              <a:t>Feature</a:t>
            </a:r>
            <a:r>
              <a:rPr kumimoji="1" lang="zh-CN" altLang="en-US" sz="4400" dirty="0" smtClean="0">
                <a:latin typeface="+mj-lt"/>
              </a:rPr>
              <a:t> </a:t>
            </a:r>
            <a:r>
              <a:rPr kumimoji="1" lang="en-US" altLang="zh-CN" sz="4400" dirty="0" smtClean="0">
                <a:latin typeface="+mj-lt"/>
              </a:rPr>
              <a:t>selection</a:t>
            </a:r>
            <a:endParaRPr kumimoji="1" lang="zh-CN" altLang="en-US" sz="4400" dirty="0">
              <a:latin typeface="+mj-lt"/>
            </a:endParaRPr>
          </a:p>
        </p:txBody>
      </p:sp>
      <mc:AlternateContent xmlns:mc="http://schemas.openxmlformats.org/markup-compatibility/2006" xmlns:a14="http://schemas.microsoft.com/office/drawing/2010/main">
        <mc:Choice Requires="a14">
          <p:sp>
            <p:nvSpPr>
              <p:cNvPr id="17" name="文本框 16"/>
              <p:cNvSpPr txBox="1"/>
              <p:nvPr/>
            </p:nvSpPr>
            <p:spPr>
              <a:xfrm>
                <a:off x="838200" y="1204609"/>
                <a:ext cx="4988610" cy="1015663"/>
              </a:xfrm>
              <a:prstGeom prst="rect">
                <a:avLst/>
              </a:prstGeom>
              <a:noFill/>
            </p:spPr>
            <p:txBody>
              <a:bodyPr wrap="none" rtlCol="0">
                <a:spAutoFit/>
              </a:bodyPr>
              <a:lstStyle/>
              <a:p>
                <a:r>
                  <a:rPr kumimoji="1" lang="en-US" altLang="zh-CN" sz="2400" dirty="0" smtClean="0"/>
                  <a:t>Use</a:t>
                </a:r>
                <a:r>
                  <a:rPr kumimoji="1" lang="zh-CN" altLang="en-US" sz="2400" dirty="0" smtClean="0"/>
                  <a:t> </a:t>
                </a:r>
                <a:r>
                  <a:rPr kumimoji="1" lang="en-US" altLang="zh-CN" sz="2400" dirty="0" smtClean="0"/>
                  <a:t>some</a:t>
                </a:r>
                <a:r>
                  <a:rPr kumimoji="1" lang="zh-CN" altLang="en-US" sz="2400" dirty="0" smtClean="0"/>
                  <a:t> </a:t>
                </a:r>
                <a:r>
                  <a:rPr kumimoji="1" lang="en-US" altLang="zh-CN" sz="2400" dirty="0" smtClean="0"/>
                  <a:t>Existing</a:t>
                </a:r>
                <a:r>
                  <a:rPr kumimoji="1" lang="zh-CN" altLang="en-US" sz="2400" dirty="0" smtClean="0"/>
                  <a:t> </a:t>
                </a:r>
                <a:r>
                  <a:rPr kumimoji="1" lang="en-US" altLang="zh-CN" sz="2400" dirty="0" smtClean="0"/>
                  <a:t>methods:</a:t>
                </a:r>
                <a:endParaRPr kumimoji="1" lang="zh-CN" altLang="en-US" sz="2400" dirty="0" smtClean="0"/>
              </a:p>
              <a:p>
                <a:r>
                  <a:rPr kumimoji="1" lang="en-US" altLang="zh-CN" dirty="0" smtClean="0"/>
                  <a:t>Use</a:t>
                </a:r>
                <a:r>
                  <a:rPr kumimoji="1" lang="zh-CN" altLang="en-US" dirty="0" smtClean="0"/>
                  <a:t> </a:t>
                </a:r>
                <a14:m>
                  <m:oMath xmlns:m="http://schemas.openxmlformats.org/officeDocument/2006/math">
                    <m:sSup>
                      <m:sSupPr>
                        <m:ctrlPr>
                          <a:rPr kumimoji="1" lang="en-US" altLang="zh-CN" i="1" smtClean="0">
                            <a:latin typeface="Cambria Math" charset="0"/>
                          </a:rPr>
                        </m:ctrlPr>
                      </m:sSupPr>
                      <m:e>
                        <m:r>
                          <a:rPr kumimoji="1" lang="en-US" altLang="zh-CN" b="0" i="1" smtClean="0">
                            <a:latin typeface="Cambria Math" charset="0"/>
                          </a:rPr>
                          <m:t>𝑟</m:t>
                        </m:r>
                      </m:e>
                      <m:sup>
                        <m:r>
                          <a:rPr kumimoji="1" lang="en-US" altLang="zh-CN" b="0" i="1" smtClean="0">
                            <a:latin typeface="Cambria Math" charset="0"/>
                          </a:rPr>
                          <m:t>2</m:t>
                        </m:r>
                      </m:sup>
                    </m:sSup>
                  </m:oMath>
                </a14:m>
                <a:r>
                  <a:rPr kumimoji="1" lang="zh-CN" altLang="en-US" dirty="0" smtClean="0"/>
                  <a:t> </a:t>
                </a:r>
                <a:r>
                  <a:rPr kumimoji="1" lang="en-US" altLang="zh-CN" dirty="0" smtClean="0"/>
                  <a:t>to</a:t>
                </a:r>
                <a:r>
                  <a:rPr kumimoji="1" lang="zh-CN" altLang="en-US" dirty="0" smtClean="0"/>
                  <a:t> </a:t>
                </a:r>
                <a:r>
                  <a:rPr kumimoji="1" lang="en-US" altLang="zh-CN" dirty="0" smtClean="0"/>
                  <a:t>divide</a:t>
                </a:r>
                <a:r>
                  <a:rPr kumimoji="1" lang="zh-CN" altLang="en-US" dirty="0" smtClean="0"/>
                  <a:t> </a:t>
                </a:r>
                <a:r>
                  <a:rPr kumimoji="1" lang="en-US" altLang="zh-CN" dirty="0" smtClean="0"/>
                  <a:t>regions</a:t>
                </a:r>
                <a:r>
                  <a:rPr kumimoji="1" lang="zh-CN" altLang="en-US" dirty="0" smtClean="0"/>
                  <a:t> </a:t>
                </a:r>
                <a:r>
                  <a:rPr kumimoji="1" lang="en-US" altLang="zh-CN" dirty="0" smtClean="0"/>
                  <a:t>and</a:t>
                </a:r>
                <a:r>
                  <a:rPr kumimoji="1" lang="zh-CN" altLang="en-US" dirty="0" smtClean="0"/>
                  <a:t> </a:t>
                </a:r>
                <a:r>
                  <a:rPr kumimoji="1" lang="en-US" altLang="zh-CN" dirty="0" smtClean="0"/>
                  <a:t>pick</a:t>
                </a:r>
                <a:r>
                  <a:rPr kumimoji="1" lang="zh-CN" altLang="en-US" dirty="0" smtClean="0"/>
                  <a:t> </a:t>
                </a:r>
                <a:r>
                  <a:rPr kumimoji="1" lang="en-US" altLang="zh-CN" dirty="0" smtClean="0"/>
                  <a:t>SNP</a:t>
                </a:r>
                <a:r>
                  <a:rPr kumimoji="1" lang="zh-CN" altLang="en-US" dirty="0" smtClean="0"/>
                  <a:t> </a:t>
                </a:r>
                <a:r>
                  <a:rPr kumimoji="1" lang="en-US" altLang="zh-CN" dirty="0" smtClean="0"/>
                  <a:t>with</a:t>
                </a:r>
                <a:r>
                  <a:rPr kumimoji="1" lang="zh-CN" altLang="en-US" dirty="0" smtClean="0"/>
                  <a:t> </a:t>
                </a:r>
                <a:r>
                  <a:rPr kumimoji="1" lang="en-US" altLang="zh-CN" dirty="0" smtClean="0"/>
                  <a:t>big</a:t>
                </a:r>
                <a:r>
                  <a:rPr kumimoji="1" lang="zh-CN" altLang="en-US" dirty="0" smtClean="0"/>
                  <a:t> </a:t>
                </a:r>
                <a:r>
                  <a:rPr kumimoji="1" lang="en-US" altLang="zh-CN" dirty="0" smtClean="0"/>
                  <a:t>MAF</a:t>
                </a:r>
                <a:endParaRPr kumimoji="1" lang="zh-CN" altLang="en-US" dirty="0" smtClean="0"/>
              </a:p>
              <a:p>
                <a:r>
                  <a:rPr kumimoji="1" lang="en-US" altLang="zh-CN" dirty="0" smtClean="0"/>
                  <a:t>Basic</a:t>
                </a:r>
                <a:r>
                  <a:rPr kumimoji="1" lang="zh-CN" altLang="en-US" dirty="0" smtClean="0"/>
                  <a:t> </a:t>
                </a:r>
                <a:r>
                  <a:rPr kumimoji="1" lang="en-US" altLang="zh-CN" dirty="0" smtClean="0"/>
                  <a:t>machine</a:t>
                </a:r>
                <a:r>
                  <a:rPr kumimoji="1" lang="zh-CN" altLang="en-US" dirty="0" smtClean="0"/>
                  <a:t> </a:t>
                </a:r>
                <a:r>
                  <a:rPr kumimoji="1" lang="en-US" altLang="zh-CN" dirty="0" smtClean="0"/>
                  <a:t>learning</a:t>
                </a:r>
                <a:r>
                  <a:rPr kumimoji="1" lang="zh-CN" altLang="en-US" dirty="0" smtClean="0"/>
                  <a:t> </a:t>
                </a:r>
                <a:r>
                  <a:rPr kumimoji="1" lang="en-US" altLang="zh-CN" dirty="0" smtClean="0"/>
                  <a:t>methods:(already</a:t>
                </a:r>
                <a:r>
                  <a:rPr kumimoji="1" lang="zh-CN" altLang="en-US" dirty="0" smtClean="0"/>
                  <a:t> </a:t>
                </a:r>
                <a:r>
                  <a:rPr kumimoji="1" lang="en-US" altLang="zh-CN" dirty="0" smtClean="0"/>
                  <a:t>tried)</a:t>
                </a:r>
                <a:endParaRPr kumimoji="1" lang="zh-CN" altLang="en-US" dirty="0"/>
              </a:p>
            </p:txBody>
          </p:sp>
        </mc:Choice>
        <mc:Fallback xmlns="">
          <p:sp>
            <p:nvSpPr>
              <p:cNvPr id="17" name="文本框 16"/>
              <p:cNvSpPr txBox="1">
                <a:spLocks noRot="1" noChangeAspect="1" noMove="1" noResize="1" noEditPoints="1" noAdjustHandles="1" noChangeArrowheads="1" noChangeShapeType="1" noTextEdit="1"/>
              </p:cNvSpPr>
              <p:nvPr/>
            </p:nvSpPr>
            <p:spPr>
              <a:xfrm>
                <a:off x="838200" y="1204609"/>
                <a:ext cx="4988610" cy="1015663"/>
              </a:xfrm>
              <a:prstGeom prst="rect">
                <a:avLst/>
              </a:prstGeom>
              <a:blipFill rotWithShape="0">
                <a:blip r:embed="rId5"/>
                <a:stretch>
                  <a:fillRect l="-1956" t="-4819" r="-122" b="-903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83692457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11393"/>
            <a:ext cx="10515600" cy="1325563"/>
          </a:xfrm>
        </p:spPr>
        <p:txBody>
          <a:bodyPr/>
          <a:lstStyle/>
          <a:p>
            <a:r>
              <a:rPr kumimoji="1" lang="en-US" altLang="zh-CN" dirty="0"/>
              <a:t>Mixed-Ridge used as feature selection</a:t>
            </a:r>
            <a:endParaRPr kumimoji="1" lang="zh-CN" altLang="en-US" dirty="0"/>
          </a:p>
        </p:txBody>
      </p:sp>
      <p:sp>
        <p:nvSpPr>
          <p:cNvPr id="3" name="内容占位符 2"/>
          <p:cNvSpPr>
            <a:spLocks noGrp="1"/>
          </p:cNvSpPr>
          <p:nvPr>
            <p:ph idx="1"/>
          </p:nvPr>
        </p:nvSpPr>
        <p:spPr>
          <a:xfrm>
            <a:off x="838200" y="1477895"/>
            <a:ext cx="10515600" cy="4351338"/>
          </a:xfrm>
        </p:spPr>
        <p:txBody>
          <a:bodyPr/>
          <a:lstStyle/>
          <a:p>
            <a:r>
              <a:rPr kumimoji="1" lang="en-US" altLang="zh-CN" dirty="0"/>
              <a:t>The time complexity is high</a:t>
            </a:r>
          </a:p>
          <a:p>
            <a:pPr lvl="1"/>
            <a:r>
              <a:rPr kumimoji="1" lang="en-US" altLang="zh-CN" dirty="0"/>
              <a:t>Feed total SNPs to Mixed-Ridge</a:t>
            </a:r>
          </a:p>
          <a:p>
            <a:pPr lvl="1"/>
            <a:r>
              <a:rPr kumimoji="1" lang="en-US" altLang="zh-CN" dirty="0"/>
              <a:t>Calculate ANOVA to pick important feature</a:t>
            </a:r>
            <a:endParaRPr kumimoji="1" lang="zh-CN" altLang="en-US" dirty="0"/>
          </a:p>
          <a:p>
            <a:endParaRPr kumimoji="1" lang="en-US" altLang="zh-CN" dirty="0" smtClean="0"/>
          </a:p>
          <a:p>
            <a:r>
              <a:rPr kumimoji="1" lang="en-US" altLang="zh-CN" dirty="0" smtClean="0"/>
              <a:t>We have developed two Fast algorithm to solve the problem</a:t>
            </a:r>
          </a:p>
          <a:p>
            <a:pPr lvl="1"/>
            <a:r>
              <a:rPr kumimoji="1" lang="en-US" altLang="zh-CN" dirty="0" smtClean="0"/>
              <a:t>Fast linear regression</a:t>
            </a:r>
          </a:p>
          <a:p>
            <a:pPr lvl="1"/>
            <a:r>
              <a:rPr kumimoji="1" lang="en-US" altLang="zh-CN" dirty="0" smtClean="0"/>
              <a:t>Fast ANOVA</a:t>
            </a:r>
            <a:endParaRPr kumimoji="1" lang="zh-CN" altLang="en-US" dirty="0"/>
          </a:p>
        </p:txBody>
      </p:sp>
      <p:sp>
        <p:nvSpPr>
          <p:cNvPr id="4" name="幻灯片编号占位符 3"/>
          <p:cNvSpPr>
            <a:spLocks noGrp="1"/>
          </p:cNvSpPr>
          <p:nvPr>
            <p:ph type="sldNum" sz="quarter" idx="12"/>
          </p:nvPr>
        </p:nvSpPr>
        <p:spPr/>
        <p:txBody>
          <a:bodyPr/>
          <a:lstStyle/>
          <a:p>
            <a:fld id="{4BE502F4-4803-3441-A539-4361BBF020EF}" type="slidenum">
              <a:rPr kumimoji="1" lang="zh-CN" altLang="en-US" smtClean="0"/>
              <a:t>36</a:t>
            </a:fld>
            <a:endParaRPr kumimoji="1" lang="zh-CN" altLang="en-US"/>
          </a:p>
        </p:txBody>
      </p:sp>
    </p:spTree>
    <p:extLst>
      <p:ext uri="{BB962C8B-B14F-4D97-AF65-F5344CB8AC3E}">
        <p14:creationId xmlns:p14="http://schemas.microsoft.com/office/powerpoint/2010/main" val="169644988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198" y="108342"/>
            <a:ext cx="10515600" cy="1325563"/>
          </a:xfrm>
        </p:spPr>
        <p:txBody>
          <a:bodyPr/>
          <a:lstStyle/>
          <a:p>
            <a:r>
              <a:rPr kumimoji="1" lang="en-US" altLang="zh-CN" dirty="0" smtClean="0"/>
              <a:t>Fast-ANOVA</a:t>
            </a:r>
            <a:r>
              <a:rPr kumimoji="1" lang="zh-CN" altLang="en-US" dirty="0" smtClean="0"/>
              <a:t> </a:t>
            </a:r>
            <a:r>
              <a:rPr kumimoji="1" lang="en-US" altLang="zh-CN" dirty="0" smtClean="0"/>
              <a:t>&amp;</a:t>
            </a:r>
            <a:r>
              <a:rPr kumimoji="1" lang="zh-CN" altLang="en-US" dirty="0" smtClean="0"/>
              <a:t> </a:t>
            </a:r>
            <a:r>
              <a:rPr kumimoji="1" lang="en-US" altLang="zh-CN" dirty="0"/>
              <a:t>Fast Linear regression</a:t>
            </a:r>
            <a:r>
              <a:rPr kumimoji="1" lang="zh-CN" altLang="en-US" dirty="0"/>
              <a:t/>
            </a:r>
            <a:br>
              <a:rPr kumimoji="1" lang="zh-CN" altLang="en-US" dirty="0"/>
            </a:br>
            <a:endParaRPr kumimoji="1" lang="zh-CN" altLang="en-US" dirty="0"/>
          </a:p>
        </p:txBody>
      </p:sp>
      <p:sp>
        <p:nvSpPr>
          <p:cNvPr id="3" name="内容占位符 2"/>
          <p:cNvSpPr>
            <a:spLocks noGrp="1"/>
          </p:cNvSpPr>
          <p:nvPr>
            <p:ph idx="1"/>
          </p:nvPr>
        </p:nvSpPr>
        <p:spPr>
          <a:xfrm>
            <a:off x="838199" y="1258954"/>
            <a:ext cx="6051997" cy="2372887"/>
          </a:xfrm>
        </p:spPr>
        <p:txBody>
          <a:bodyPr>
            <a:normAutofit/>
          </a:bodyPr>
          <a:lstStyle/>
          <a:p>
            <a:pPr marL="0" indent="0">
              <a:buNone/>
            </a:pPr>
            <a:r>
              <a:rPr kumimoji="1" lang="en-US" altLang="zh-CN" dirty="0" smtClean="0"/>
              <a:t>Fast-ANOVA</a:t>
            </a:r>
            <a:endParaRPr kumimoji="1" lang="zh-CN" altLang="en-US" dirty="0" smtClean="0"/>
          </a:p>
          <a:p>
            <a:r>
              <a:rPr kumimoji="1" lang="en-US" altLang="zh-CN" sz="2400" dirty="0" smtClean="0"/>
              <a:t>We use some properties of  features and traits to speed up ANOVA</a:t>
            </a:r>
          </a:p>
          <a:p>
            <a:r>
              <a:rPr kumimoji="1" lang="en-US" altLang="zh-CN" sz="2400" dirty="0" smtClean="0"/>
              <a:t>ANOVA:           1-2 hour </a:t>
            </a:r>
          </a:p>
          <a:p>
            <a:r>
              <a:rPr kumimoji="1" lang="en-US" altLang="zh-CN" sz="2400" dirty="0" smtClean="0"/>
              <a:t>Fast-ANOVA:  20 seconds</a:t>
            </a:r>
            <a:endParaRPr kumimoji="1" lang="zh-CN" altLang="en-US" sz="2400" dirty="0"/>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57027" y="1335765"/>
            <a:ext cx="4294839" cy="4640032"/>
          </a:xfrm>
          <a:prstGeom prst="rect">
            <a:avLst/>
          </a:prstGeom>
        </p:spPr>
      </p:pic>
      <p:sp>
        <p:nvSpPr>
          <p:cNvPr id="5" name="幻灯片编号占位符 4"/>
          <p:cNvSpPr>
            <a:spLocks noGrp="1"/>
          </p:cNvSpPr>
          <p:nvPr>
            <p:ph type="sldNum" sz="quarter" idx="12"/>
          </p:nvPr>
        </p:nvSpPr>
        <p:spPr/>
        <p:txBody>
          <a:bodyPr/>
          <a:lstStyle/>
          <a:p>
            <a:fld id="{4BE502F4-4803-3441-A539-4361BBF020EF}" type="slidenum">
              <a:rPr kumimoji="1" lang="zh-CN" altLang="en-US" smtClean="0"/>
              <a:t>37</a:t>
            </a:fld>
            <a:endParaRPr kumimoji="1" lang="zh-CN" altLang="en-US"/>
          </a:p>
        </p:txBody>
      </p:sp>
      <p:sp>
        <p:nvSpPr>
          <p:cNvPr id="6" name="矩形 5"/>
          <p:cNvSpPr/>
          <p:nvPr/>
        </p:nvSpPr>
        <p:spPr>
          <a:xfrm>
            <a:off x="838198" y="3631841"/>
            <a:ext cx="7134740" cy="3108543"/>
          </a:xfrm>
          <a:prstGeom prst="rect">
            <a:avLst/>
          </a:prstGeom>
        </p:spPr>
        <p:txBody>
          <a:bodyPr wrap="square">
            <a:spAutoFit/>
          </a:bodyPr>
          <a:lstStyle/>
          <a:p>
            <a:r>
              <a:rPr kumimoji="1" lang="en-US" altLang="zh-CN" sz="2800" dirty="0"/>
              <a:t>Fast Linear regression</a:t>
            </a:r>
            <a:endParaRPr kumimoji="1" lang="zh-CN" altLang="en-US" sz="2800" dirty="0"/>
          </a:p>
          <a:p>
            <a:pPr marL="285750" indent="-285750">
              <a:buFont typeface="Arial" charset="0"/>
              <a:buChar char="•"/>
            </a:pPr>
            <a:r>
              <a:rPr kumimoji="1" lang="en-US" altLang="zh-CN" sz="2400" dirty="0"/>
              <a:t>Common: for each feature, do the same calculation</a:t>
            </a:r>
          </a:p>
          <a:p>
            <a:pPr marL="285750" indent="-285750">
              <a:buFont typeface="Arial" charset="0"/>
              <a:buChar char="•"/>
            </a:pPr>
            <a:r>
              <a:rPr kumimoji="1" lang="en-US" altLang="zh-CN" sz="2400" dirty="0"/>
              <a:t>Fast Linear regression: for all features, do the calculation once.</a:t>
            </a:r>
          </a:p>
          <a:p>
            <a:r>
              <a:rPr kumimoji="1" lang="en-US" altLang="zh-CN" sz="2400" dirty="0"/>
              <a:t>Speed up 100 times </a:t>
            </a:r>
          </a:p>
          <a:p>
            <a:endParaRPr kumimoji="1" lang="en-US" altLang="zh-CN" sz="2400" dirty="0"/>
          </a:p>
          <a:p>
            <a:r>
              <a:rPr kumimoji="1" lang="en-US" altLang="zh-CN" sz="2400" dirty="0"/>
              <a:t>Fast-ANOVA and Fast Linear regression make it possible to use Mixed-Ridge as feature selection method.</a:t>
            </a:r>
            <a:endParaRPr kumimoji="1" lang="zh-CN" altLang="en-US" sz="2400" dirty="0"/>
          </a:p>
        </p:txBody>
      </p:sp>
    </p:spTree>
    <p:extLst>
      <p:ext uri="{BB962C8B-B14F-4D97-AF65-F5344CB8AC3E}">
        <p14:creationId xmlns:p14="http://schemas.microsoft.com/office/powerpoint/2010/main" val="205868707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98515"/>
            <a:ext cx="10515600" cy="1325563"/>
          </a:xfrm>
        </p:spPr>
        <p:txBody>
          <a:bodyPr/>
          <a:lstStyle/>
          <a:p>
            <a:r>
              <a:rPr kumimoji="1" lang="en-US" altLang="zh-CN" dirty="0" smtClean="0"/>
              <a:t>Improve Metric </a:t>
            </a:r>
            <a:r>
              <a:rPr kumimoji="1" lang="en-US" altLang="zh-CN" dirty="0" err="1" smtClean="0"/>
              <a:t>Regressor</a:t>
            </a:r>
            <a:endParaRPr kumimoji="1" lang="zh-CN" altLang="en-US" dirty="0"/>
          </a:p>
        </p:txBody>
      </p:sp>
      <p:sp>
        <p:nvSpPr>
          <p:cNvPr id="3" name="内容占位符 2"/>
          <p:cNvSpPr>
            <a:spLocks noGrp="1"/>
          </p:cNvSpPr>
          <p:nvPr>
            <p:ph idx="1"/>
          </p:nvPr>
        </p:nvSpPr>
        <p:spPr/>
        <p:txBody>
          <a:bodyPr>
            <a:normAutofit fontScale="92500" lnSpcReduction="20000"/>
          </a:bodyPr>
          <a:lstStyle/>
          <a:p>
            <a:r>
              <a:rPr kumimoji="1" lang="en-US" altLang="zh-CN" dirty="0"/>
              <a:t>Gradient descent leads to high complexity</a:t>
            </a:r>
            <a:r>
              <a:rPr kumimoji="1" lang="zh-CN" altLang="en-US" dirty="0"/>
              <a:t> </a:t>
            </a:r>
            <a:r>
              <a:rPr kumimoji="1" lang="en-US" altLang="zh-CN" dirty="0"/>
              <a:t>and</a:t>
            </a:r>
            <a:r>
              <a:rPr kumimoji="1" lang="zh-CN" altLang="en-US" dirty="0"/>
              <a:t> </a:t>
            </a:r>
            <a:r>
              <a:rPr kumimoji="1" lang="en-US" altLang="zh-CN" dirty="0"/>
              <a:t>restrict</a:t>
            </a:r>
            <a:r>
              <a:rPr kumimoji="1" lang="zh-CN" altLang="en-US" dirty="0"/>
              <a:t> </a:t>
            </a:r>
            <a:r>
              <a:rPr kumimoji="1" lang="en-US" altLang="zh-CN" dirty="0"/>
              <a:t>optimization</a:t>
            </a:r>
          </a:p>
          <a:p>
            <a:r>
              <a:rPr kumimoji="1" lang="en-US" altLang="zh-CN" dirty="0"/>
              <a:t>For regression model, the simplest model to measure prediction is Least Square. But the complexity of calculating gradient of inverse matrix is still high.</a:t>
            </a:r>
          </a:p>
          <a:p>
            <a:r>
              <a:rPr kumimoji="1" lang="en-US" altLang="zh-CN" dirty="0"/>
              <a:t>Complexity restrict optimization</a:t>
            </a:r>
            <a:endParaRPr kumimoji="1" lang="zh-CN" altLang="en-US" dirty="0"/>
          </a:p>
          <a:p>
            <a:endParaRPr kumimoji="1" lang="zh-CN" altLang="en-US" dirty="0" smtClean="0"/>
          </a:p>
          <a:p>
            <a:endParaRPr kumimoji="1" lang="zh-CN" altLang="en-US" dirty="0" smtClean="0"/>
          </a:p>
          <a:p>
            <a:r>
              <a:rPr kumimoji="1" lang="en-US" altLang="zh-CN" dirty="0" smtClean="0"/>
              <a:t>Reduce complexity</a:t>
            </a:r>
          </a:p>
          <a:p>
            <a:pPr lvl="1"/>
            <a:r>
              <a:rPr kumimoji="1" lang="en-US" altLang="zh-CN" dirty="0" smtClean="0"/>
              <a:t>Convert continuous to discrete</a:t>
            </a:r>
            <a:endParaRPr kumimoji="1" lang="en-US" altLang="zh-CN" dirty="0"/>
          </a:p>
          <a:p>
            <a:r>
              <a:rPr kumimoji="1" lang="en-US" altLang="zh-CN" dirty="0" smtClean="0"/>
              <a:t>Use other optimization</a:t>
            </a:r>
          </a:p>
          <a:p>
            <a:r>
              <a:rPr kumimoji="1" lang="en-US" altLang="zh-CN" dirty="0" smtClean="0"/>
              <a:t>Adam,</a:t>
            </a:r>
            <a:r>
              <a:rPr kumimoji="1" lang="zh-CN" altLang="en-US" dirty="0" smtClean="0"/>
              <a:t> </a:t>
            </a:r>
            <a:r>
              <a:rPr kumimoji="1" lang="en-US" altLang="zh-CN" dirty="0" smtClean="0"/>
              <a:t>ARD(</a:t>
            </a:r>
            <a:r>
              <a:rPr lang="en-US" altLang="zh-CN" dirty="0" smtClean="0"/>
              <a:t>automatic </a:t>
            </a:r>
            <a:r>
              <a:rPr lang="en-US" altLang="zh-CN" dirty="0"/>
              <a:t>relevance</a:t>
            </a:r>
            <a:r>
              <a:rPr lang="zh-CN" altLang="en-US" dirty="0"/>
              <a:t> </a:t>
            </a:r>
            <a:r>
              <a:rPr lang="en-US" altLang="zh-CN" dirty="0"/>
              <a:t>determination</a:t>
            </a:r>
            <a:r>
              <a:rPr kumimoji="1" lang="en-US" altLang="zh-CN" dirty="0"/>
              <a:t>)</a:t>
            </a:r>
            <a:endParaRPr kumimoji="1" lang="zh-CN" altLang="en-US" dirty="0"/>
          </a:p>
          <a:p>
            <a:pPr marL="0" indent="0">
              <a:buNone/>
            </a:pPr>
            <a:endParaRPr kumimoji="1" lang="zh-CN" altLang="en-US" dirty="0"/>
          </a:p>
        </p:txBody>
      </p:sp>
      <p:sp>
        <p:nvSpPr>
          <p:cNvPr id="4" name="幻灯片编号占位符 3"/>
          <p:cNvSpPr>
            <a:spLocks noGrp="1"/>
          </p:cNvSpPr>
          <p:nvPr>
            <p:ph type="sldNum" sz="quarter" idx="12"/>
          </p:nvPr>
        </p:nvSpPr>
        <p:spPr/>
        <p:txBody>
          <a:bodyPr/>
          <a:lstStyle/>
          <a:p>
            <a:fld id="{4BE502F4-4803-3441-A539-4361BBF020EF}" type="slidenum">
              <a:rPr kumimoji="1" lang="zh-CN" altLang="en-US" smtClean="0"/>
              <a:t>38</a:t>
            </a:fld>
            <a:endParaRPr kumimoji="1" lang="zh-CN" altLang="en-US"/>
          </a:p>
        </p:txBody>
      </p:sp>
    </p:spTree>
    <p:extLst>
      <p:ext uri="{BB962C8B-B14F-4D97-AF65-F5344CB8AC3E}">
        <p14:creationId xmlns:p14="http://schemas.microsoft.com/office/powerpoint/2010/main" val="92297198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0"/>
            <a:ext cx="10515600" cy="1325563"/>
          </a:xfrm>
        </p:spPr>
        <p:txBody>
          <a:bodyPr/>
          <a:lstStyle/>
          <a:p>
            <a:r>
              <a:rPr kumimoji="1" lang="en-US" altLang="zh-CN" dirty="0" smtClean="0"/>
              <a:t>Establish better model</a:t>
            </a:r>
            <a:endParaRPr kumimoji="1" lang="zh-CN" altLang="en-US" dirty="0"/>
          </a:p>
        </p:txBody>
      </p:sp>
      <p:sp>
        <p:nvSpPr>
          <p:cNvPr id="3" name="内容占位符 2"/>
          <p:cNvSpPr>
            <a:spLocks noGrp="1"/>
          </p:cNvSpPr>
          <p:nvPr>
            <p:ph idx="1"/>
          </p:nvPr>
        </p:nvSpPr>
        <p:spPr/>
        <p:txBody>
          <a:bodyPr/>
          <a:lstStyle/>
          <a:p>
            <a:r>
              <a:rPr kumimoji="1" lang="en-US" altLang="zh-CN" dirty="0" smtClean="0"/>
              <a:t>Use more information</a:t>
            </a:r>
          </a:p>
          <a:p>
            <a:pPr lvl="1"/>
            <a:r>
              <a:rPr kumimoji="1" lang="en-US" altLang="zh-CN" dirty="0" smtClean="0"/>
              <a:t>SNPs’ nearby information. Parent SNPs, regulation network, environment, distribution of traits, traits’ relevance</a:t>
            </a:r>
            <a:r>
              <a:rPr kumimoji="1" lang="mr-IN" altLang="zh-CN" dirty="0" smtClean="0"/>
              <a:t>…</a:t>
            </a:r>
            <a:endParaRPr kumimoji="1" lang="en-US" altLang="zh-CN" dirty="0" smtClean="0"/>
          </a:p>
          <a:p>
            <a:r>
              <a:rPr kumimoji="1" lang="en-US" altLang="zh-CN" dirty="0" smtClean="0"/>
              <a:t>Consider breeding knowledge to design model</a:t>
            </a:r>
          </a:p>
          <a:p>
            <a:r>
              <a:rPr kumimoji="1" lang="en-US" altLang="zh-CN" dirty="0" smtClean="0"/>
              <a:t>Joint prediction of traits</a:t>
            </a:r>
          </a:p>
          <a:p>
            <a:pPr lvl="1"/>
            <a:r>
              <a:rPr kumimoji="1" lang="en-US" altLang="zh-CN" dirty="0"/>
              <a:t>Select same features for traits</a:t>
            </a:r>
          </a:p>
          <a:p>
            <a:pPr lvl="1"/>
            <a:r>
              <a:rPr kumimoji="1" lang="en-US" altLang="zh-CN" dirty="0"/>
              <a:t>Predict traits jointly use 3-dimension </a:t>
            </a:r>
            <a:r>
              <a:rPr kumimoji="1" lang="en-US" altLang="zh-CN" dirty="0" smtClean="0"/>
              <a:t>covariance-matrix</a:t>
            </a:r>
          </a:p>
          <a:p>
            <a:r>
              <a:rPr kumimoji="1" lang="en-US" altLang="zh-CN" dirty="0" smtClean="0"/>
              <a:t>Ensemble (boosting, bagging)</a:t>
            </a:r>
          </a:p>
          <a:p>
            <a:pPr lvl="1"/>
            <a:r>
              <a:rPr kumimoji="1" lang="en-US" altLang="zh-CN" dirty="0" smtClean="0"/>
              <a:t>Common Ensemble: </a:t>
            </a:r>
            <a:r>
              <a:rPr kumimoji="1" lang="en-US" altLang="zh-CN" dirty="0"/>
              <a:t>w</a:t>
            </a:r>
            <a:r>
              <a:rPr kumimoji="1" lang="en-US" altLang="zh-CN" dirty="0" smtClean="0"/>
              <a:t>e can use but not important</a:t>
            </a:r>
          </a:p>
          <a:p>
            <a:pPr lvl="1"/>
            <a:r>
              <a:rPr kumimoji="1" lang="en-US" altLang="zh-CN" dirty="0" smtClean="0"/>
              <a:t>A supervisor to select SNPs: can be promising</a:t>
            </a:r>
          </a:p>
        </p:txBody>
      </p:sp>
      <p:sp>
        <p:nvSpPr>
          <p:cNvPr id="4" name="幻灯片编号占位符 3"/>
          <p:cNvSpPr>
            <a:spLocks noGrp="1"/>
          </p:cNvSpPr>
          <p:nvPr>
            <p:ph type="sldNum" sz="quarter" idx="12"/>
          </p:nvPr>
        </p:nvSpPr>
        <p:spPr/>
        <p:txBody>
          <a:bodyPr/>
          <a:lstStyle/>
          <a:p>
            <a:fld id="{4BE502F4-4803-3441-A539-4361BBF020EF}" type="slidenum">
              <a:rPr kumimoji="1" lang="zh-CN" altLang="en-US" smtClean="0"/>
              <a:t>39</a:t>
            </a:fld>
            <a:endParaRPr kumimoji="1" lang="zh-CN" altLang="en-US"/>
          </a:p>
        </p:txBody>
      </p:sp>
    </p:spTree>
    <p:extLst>
      <p:ext uri="{BB962C8B-B14F-4D97-AF65-F5344CB8AC3E}">
        <p14:creationId xmlns:p14="http://schemas.microsoft.com/office/powerpoint/2010/main" val="44108813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88764"/>
            <a:ext cx="10515600" cy="1325563"/>
          </a:xfrm>
        </p:spPr>
        <p:txBody>
          <a:bodyPr/>
          <a:lstStyle/>
          <a:p>
            <a:r>
              <a:rPr kumimoji="1" lang="en-US" altLang="zh-CN" dirty="0" smtClean="0"/>
              <a:t>SNPs and phenotypes</a:t>
            </a:r>
            <a:endParaRPr kumimoji="1" lang="zh-CN" altLang="en-US" dirty="0"/>
          </a:p>
        </p:txBody>
      </p:sp>
      <p:pic>
        <p:nvPicPr>
          <p:cNvPr id="4" name="内容占位符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89000" y="4593289"/>
            <a:ext cx="7289800" cy="1524000"/>
          </a:xfrm>
        </p:spPr>
      </p:pic>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200" y="1967778"/>
            <a:ext cx="7391400" cy="1511300"/>
          </a:xfrm>
          <a:prstGeom prst="rect">
            <a:avLst/>
          </a:prstGeom>
        </p:spPr>
      </p:pic>
      <p:sp>
        <p:nvSpPr>
          <p:cNvPr id="6" name="文本框 5"/>
          <p:cNvSpPr txBox="1"/>
          <p:nvPr/>
        </p:nvSpPr>
        <p:spPr>
          <a:xfrm>
            <a:off x="889000" y="1619976"/>
            <a:ext cx="2467535" cy="461665"/>
          </a:xfrm>
          <a:prstGeom prst="rect">
            <a:avLst/>
          </a:prstGeom>
          <a:noFill/>
        </p:spPr>
        <p:txBody>
          <a:bodyPr wrap="none" rtlCol="0">
            <a:spAutoFit/>
          </a:bodyPr>
          <a:lstStyle/>
          <a:p>
            <a:r>
              <a:rPr kumimoji="1" lang="en-US" altLang="zh-CN" sz="2400" dirty="0" smtClean="0"/>
              <a:t>~ 1.9 million SNPs </a:t>
            </a:r>
            <a:endParaRPr kumimoji="1" lang="zh-CN" altLang="en-US" sz="2400" dirty="0"/>
          </a:p>
        </p:txBody>
      </p:sp>
      <p:sp>
        <p:nvSpPr>
          <p:cNvPr id="7" name="文本框 6"/>
          <p:cNvSpPr txBox="1"/>
          <p:nvPr/>
        </p:nvSpPr>
        <p:spPr>
          <a:xfrm>
            <a:off x="838200" y="3713018"/>
            <a:ext cx="6213624" cy="830997"/>
          </a:xfrm>
          <a:prstGeom prst="rect">
            <a:avLst/>
          </a:prstGeom>
          <a:noFill/>
        </p:spPr>
        <p:txBody>
          <a:bodyPr wrap="none" rtlCol="0">
            <a:spAutoFit/>
          </a:bodyPr>
          <a:lstStyle/>
          <a:p>
            <a:r>
              <a:rPr kumimoji="1" lang="en-US" altLang="zh-CN" sz="2400" dirty="0" smtClean="0"/>
              <a:t>Three phenotypes (Normalized)</a:t>
            </a:r>
          </a:p>
          <a:p>
            <a:r>
              <a:rPr kumimoji="1" lang="en-US" altLang="zh-CN" sz="2400" dirty="0" smtClean="0"/>
              <a:t>Trait1: flowering time.  Trait2: Height Trait3 Yield</a:t>
            </a:r>
            <a:endParaRPr kumimoji="1" lang="zh-CN" altLang="en-US" sz="2400" dirty="0"/>
          </a:p>
        </p:txBody>
      </p:sp>
      <p:sp>
        <p:nvSpPr>
          <p:cNvPr id="8" name="文本框 7"/>
          <p:cNvSpPr txBox="1"/>
          <p:nvPr/>
        </p:nvSpPr>
        <p:spPr>
          <a:xfrm>
            <a:off x="838200" y="6238551"/>
            <a:ext cx="6196376" cy="461665"/>
          </a:xfrm>
          <a:prstGeom prst="rect">
            <a:avLst/>
          </a:prstGeom>
          <a:noFill/>
        </p:spPr>
        <p:txBody>
          <a:bodyPr wrap="none" rtlCol="0">
            <a:spAutoFit/>
          </a:bodyPr>
          <a:lstStyle/>
          <a:p>
            <a:r>
              <a:rPr kumimoji="1" lang="en-US" altLang="zh-CN" sz="2400" dirty="0" smtClean="0"/>
              <a:t>Use</a:t>
            </a:r>
            <a:r>
              <a:rPr kumimoji="1" lang="zh-CN" altLang="en-US" sz="2400" dirty="0" smtClean="0"/>
              <a:t> </a:t>
            </a:r>
            <a:r>
              <a:rPr kumimoji="1" lang="en-US" altLang="zh-CN" sz="2400" dirty="0" smtClean="0"/>
              <a:t>SNPs</a:t>
            </a:r>
            <a:r>
              <a:rPr kumimoji="1" lang="zh-CN" altLang="en-US" sz="2400" dirty="0" smtClean="0"/>
              <a:t> </a:t>
            </a:r>
            <a:r>
              <a:rPr kumimoji="1" lang="en-US" altLang="zh-CN" sz="2400" dirty="0" smtClean="0"/>
              <a:t>to</a:t>
            </a:r>
            <a:r>
              <a:rPr kumimoji="1" lang="zh-CN" altLang="en-US" sz="2400" dirty="0" smtClean="0"/>
              <a:t> </a:t>
            </a:r>
            <a:r>
              <a:rPr kumimoji="1" lang="en-US" altLang="zh-CN" sz="2400" dirty="0" smtClean="0"/>
              <a:t>predict</a:t>
            </a:r>
            <a:r>
              <a:rPr kumimoji="1" lang="zh-CN" altLang="en-US" sz="2400" dirty="0" smtClean="0"/>
              <a:t> </a:t>
            </a:r>
            <a:r>
              <a:rPr kumimoji="1" lang="en-US" altLang="zh-CN" sz="2400" dirty="0" smtClean="0"/>
              <a:t>traits.</a:t>
            </a:r>
            <a:r>
              <a:rPr kumimoji="1" lang="zh-CN" altLang="en-US" sz="2400" dirty="0" smtClean="0"/>
              <a:t> </a:t>
            </a:r>
            <a:r>
              <a:rPr kumimoji="1" lang="en-US" altLang="zh-CN" sz="2400" dirty="0" smtClean="0"/>
              <a:t>Use</a:t>
            </a:r>
            <a:r>
              <a:rPr kumimoji="1" lang="zh-CN" altLang="en-US" sz="2400" dirty="0" smtClean="0"/>
              <a:t> </a:t>
            </a:r>
            <a:r>
              <a:rPr kumimoji="1" lang="en-US" altLang="zh-CN" sz="2400" dirty="0" smtClean="0"/>
              <a:t>PCC to evaluate </a:t>
            </a:r>
            <a:endParaRPr kumimoji="1" lang="zh-CN" altLang="en-US" sz="2400" dirty="0"/>
          </a:p>
        </p:txBody>
      </p:sp>
      <p:pic>
        <p:nvPicPr>
          <p:cNvPr id="9" name="图片 8"/>
          <p:cNvPicPr>
            <a:picLocks noChangeAspect="1"/>
          </p:cNvPicPr>
          <p:nvPr/>
        </p:nvPicPr>
        <p:blipFill>
          <a:blip r:embed="rId5"/>
          <a:stretch>
            <a:fillRect/>
          </a:stretch>
        </p:blipFill>
        <p:spPr>
          <a:xfrm>
            <a:off x="6844006" y="6117289"/>
            <a:ext cx="1884218" cy="605642"/>
          </a:xfrm>
          <a:prstGeom prst="rect">
            <a:avLst/>
          </a:prstGeom>
        </p:spPr>
      </p:pic>
      <p:sp>
        <p:nvSpPr>
          <p:cNvPr id="3" name="幻灯片编号占位符 2"/>
          <p:cNvSpPr>
            <a:spLocks noGrp="1"/>
          </p:cNvSpPr>
          <p:nvPr>
            <p:ph type="sldNum" sz="quarter" idx="12"/>
          </p:nvPr>
        </p:nvSpPr>
        <p:spPr/>
        <p:txBody>
          <a:bodyPr/>
          <a:lstStyle/>
          <a:p>
            <a:fld id="{4BE502F4-4803-3441-A539-4361BBF020EF}" type="slidenum">
              <a:rPr kumimoji="1" lang="zh-CN" altLang="en-US" smtClean="0"/>
              <a:t>4</a:t>
            </a:fld>
            <a:endParaRPr kumimoji="1" lang="zh-CN" altLang="en-US"/>
          </a:p>
        </p:txBody>
      </p:sp>
    </p:spTree>
    <p:extLst>
      <p:ext uri="{BB962C8B-B14F-4D97-AF65-F5344CB8AC3E}">
        <p14:creationId xmlns:p14="http://schemas.microsoft.com/office/powerpoint/2010/main" val="134629466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3924"/>
            <a:ext cx="11353800" cy="1325563"/>
          </a:xfrm>
        </p:spPr>
        <p:txBody>
          <a:bodyPr/>
          <a:lstStyle/>
          <a:p>
            <a:r>
              <a:rPr kumimoji="1" lang="en-US" altLang="zh-CN" dirty="0" smtClean="0"/>
              <a:t>An Expert model to select Mixed-Ridge models</a:t>
            </a:r>
            <a:endParaRPr kumimoji="1" lang="zh-CN" altLang="en-US" dirty="0"/>
          </a:p>
        </p:txBody>
      </p:sp>
      <p:pic>
        <p:nvPicPr>
          <p:cNvPr id="6" name="内容占位符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752600" y="1690688"/>
            <a:ext cx="3553691" cy="3112923"/>
          </a:xfrm>
        </p:spPr>
      </p:pic>
      <p:sp>
        <p:nvSpPr>
          <p:cNvPr id="7" name="文本框 6"/>
          <p:cNvSpPr txBox="1"/>
          <p:nvPr/>
        </p:nvSpPr>
        <p:spPr>
          <a:xfrm>
            <a:off x="838200" y="3062483"/>
            <a:ext cx="949299" cy="369332"/>
          </a:xfrm>
          <a:prstGeom prst="rect">
            <a:avLst/>
          </a:prstGeom>
          <a:noFill/>
        </p:spPr>
        <p:txBody>
          <a:bodyPr wrap="none" rtlCol="0">
            <a:spAutoFit/>
          </a:bodyPr>
          <a:lstStyle/>
          <a:p>
            <a:r>
              <a:rPr kumimoji="1" lang="en-US" altLang="zh-CN" dirty="0" smtClean="0"/>
              <a:t>samples</a:t>
            </a:r>
            <a:endParaRPr kumimoji="1" lang="zh-CN" altLang="en-US" dirty="0"/>
          </a:p>
        </p:txBody>
      </p:sp>
      <p:sp>
        <p:nvSpPr>
          <p:cNvPr id="8" name="文本框 7"/>
          <p:cNvSpPr txBox="1"/>
          <p:nvPr/>
        </p:nvSpPr>
        <p:spPr>
          <a:xfrm>
            <a:off x="3207209" y="4803611"/>
            <a:ext cx="644472" cy="369332"/>
          </a:xfrm>
          <a:prstGeom prst="rect">
            <a:avLst/>
          </a:prstGeom>
          <a:noFill/>
        </p:spPr>
        <p:txBody>
          <a:bodyPr wrap="none" rtlCol="0">
            <a:spAutoFit/>
          </a:bodyPr>
          <a:lstStyle/>
          <a:p>
            <a:r>
              <a:rPr kumimoji="1" lang="en-US" altLang="zh-CN" smtClean="0"/>
              <a:t>SNPs</a:t>
            </a:r>
            <a:endParaRPr kumimoji="1" lang="zh-CN" altLang="en-US" dirty="0"/>
          </a:p>
        </p:txBody>
      </p:sp>
      <p:sp>
        <p:nvSpPr>
          <p:cNvPr id="9" name="文本框 8"/>
          <p:cNvSpPr txBox="1"/>
          <p:nvPr/>
        </p:nvSpPr>
        <p:spPr>
          <a:xfrm>
            <a:off x="5748357" y="2000654"/>
            <a:ext cx="6138844" cy="4154984"/>
          </a:xfrm>
          <a:prstGeom prst="rect">
            <a:avLst/>
          </a:prstGeom>
          <a:noFill/>
        </p:spPr>
        <p:txBody>
          <a:bodyPr wrap="square" rtlCol="0">
            <a:spAutoFit/>
          </a:bodyPr>
          <a:lstStyle/>
          <a:p>
            <a:pPr marL="342900" indent="-342900">
              <a:buFont typeface="Arial" charset="0"/>
              <a:buChar char="•"/>
            </a:pPr>
            <a:r>
              <a:rPr kumimoji="1" lang="en-US" altLang="zh-CN" sz="2400" dirty="0" smtClean="0"/>
              <a:t>Common ensemble like </a:t>
            </a:r>
            <a:r>
              <a:rPr kumimoji="1" lang="en-US" altLang="zh-CN" sz="2400" dirty="0" err="1" smtClean="0"/>
              <a:t>XGBoost</a:t>
            </a:r>
            <a:r>
              <a:rPr kumimoji="1" lang="en-US" altLang="zh-CN" sz="2400" dirty="0" smtClean="0"/>
              <a:t> is not enough</a:t>
            </a:r>
          </a:p>
          <a:p>
            <a:endParaRPr kumimoji="1" lang="en-US" altLang="zh-CN" sz="2400" dirty="0"/>
          </a:p>
          <a:p>
            <a:pPr marL="342900" indent="-342900">
              <a:buFont typeface="Arial" charset="0"/>
              <a:buChar char="•"/>
            </a:pPr>
            <a:r>
              <a:rPr kumimoji="1" lang="en-US" altLang="zh-CN" sz="2400" dirty="0" smtClean="0"/>
              <a:t>How to determine prediction difficulty?</a:t>
            </a:r>
          </a:p>
          <a:p>
            <a:pPr marL="800100" lvl="1" indent="-342900">
              <a:buFont typeface="Arial" charset="0"/>
              <a:buChar char="•"/>
            </a:pPr>
            <a:r>
              <a:rPr kumimoji="1" lang="en-US" altLang="zh-CN" sz="2400" dirty="0" smtClean="0"/>
              <a:t>Use PCC to evaluate</a:t>
            </a:r>
          </a:p>
          <a:p>
            <a:pPr marL="800100" lvl="1" indent="-342900">
              <a:buFont typeface="Arial" charset="0"/>
              <a:buChar char="•"/>
            </a:pPr>
            <a:r>
              <a:rPr kumimoji="1" lang="en-US" altLang="zh-CN" sz="2400" dirty="0" smtClean="0"/>
              <a:t>Use SNPs to deduce correlation to evaluate</a:t>
            </a:r>
          </a:p>
          <a:p>
            <a:endParaRPr kumimoji="1" lang="en-US" altLang="zh-CN" sz="2400" dirty="0"/>
          </a:p>
          <a:p>
            <a:pPr marL="342900" indent="-342900">
              <a:buFont typeface="Arial" charset="0"/>
              <a:buChar char="•"/>
            </a:pPr>
            <a:r>
              <a:rPr kumimoji="1" lang="en-US" altLang="zh-CN" sz="2400" dirty="0" smtClean="0"/>
              <a:t>Expert model use these information to select models</a:t>
            </a:r>
          </a:p>
          <a:p>
            <a:endParaRPr kumimoji="1" lang="zh-CN" altLang="en-US" sz="2400" dirty="0"/>
          </a:p>
        </p:txBody>
      </p:sp>
      <p:sp>
        <p:nvSpPr>
          <p:cNvPr id="10" name="幻灯片编号占位符 9"/>
          <p:cNvSpPr>
            <a:spLocks noGrp="1"/>
          </p:cNvSpPr>
          <p:nvPr>
            <p:ph type="sldNum" sz="quarter" idx="12"/>
          </p:nvPr>
        </p:nvSpPr>
        <p:spPr/>
        <p:txBody>
          <a:bodyPr/>
          <a:lstStyle/>
          <a:p>
            <a:fld id="{4BE502F4-4803-3441-A539-4361BBF020EF}" type="slidenum">
              <a:rPr kumimoji="1" lang="zh-CN" altLang="en-US" smtClean="0"/>
              <a:t>40</a:t>
            </a:fld>
            <a:endParaRPr kumimoji="1" lang="zh-CN" altLang="en-US"/>
          </a:p>
        </p:txBody>
      </p:sp>
    </p:spTree>
    <p:extLst>
      <p:ext uri="{BB962C8B-B14F-4D97-AF65-F5344CB8AC3E}">
        <p14:creationId xmlns:p14="http://schemas.microsoft.com/office/powerpoint/2010/main" val="32887561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38200" y="2906279"/>
            <a:ext cx="10515600" cy="4351338"/>
          </a:xfrm>
        </p:spPr>
        <p:txBody>
          <a:bodyPr>
            <a:normAutofit/>
          </a:bodyPr>
          <a:lstStyle/>
          <a:p>
            <a:pPr marL="0" indent="0" algn="ctr">
              <a:buNone/>
            </a:pPr>
            <a:r>
              <a:rPr kumimoji="1" lang="en-US" altLang="zh-CN" sz="6600" dirty="0" smtClean="0"/>
              <a:t>THANK YOU</a:t>
            </a:r>
            <a:endParaRPr kumimoji="1" lang="zh-CN" altLang="en-US" sz="6600" dirty="0"/>
          </a:p>
        </p:txBody>
      </p:sp>
      <p:sp>
        <p:nvSpPr>
          <p:cNvPr id="2" name="幻灯片编号占位符 1"/>
          <p:cNvSpPr>
            <a:spLocks noGrp="1"/>
          </p:cNvSpPr>
          <p:nvPr>
            <p:ph type="sldNum" sz="quarter" idx="12"/>
          </p:nvPr>
        </p:nvSpPr>
        <p:spPr/>
        <p:txBody>
          <a:bodyPr/>
          <a:lstStyle/>
          <a:p>
            <a:fld id="{4BE502F4-4803-3441-A539-4361BBF020EF}" type="slidenum">
              <a:rPr kumimoji="1" lang="zh-CN" altLang="en-US" smtClean="0"/>
              <a:t>41</a:t>
            </a:fld>
            <a:endParaRPr kumimoji="1" lang="zh-CN" altLang="en-US"/>
          </a:p>
        </p:txBody>
      </p:sp>
    </p:spTree>
    <p:extLst>
      <p:ext uri="{BB962C8B-B14F-4D97-AF65-F5344CB8AC3E}">
        <p14:creationId xmlns:p14="http://schemas.microsoft.com/office/powerpoint/2010/main" val="200744460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768927" y="283431"/>
            <a:ext cx="10630546" cy="6145078"/>
          </a:xfrm>
        </p:spPr>
        <p:txBody>
          <a:bodyPr>
            <a:normAutofit/>
          </a:bodyPr>
          <a:lstStyle/>
          <a:p>
            <a:pPr marL="0" indent="0">
              <a:buNone/>
            </a:pPr>
            <a:r>
              <a:rPr kumimoji="1" lang="en-US" altLang="zh-CN" sz="6600" dirty="0" smtClean="0"/>
              <a:t>Outline</a:t>
            </a:r>
          </a:p>
          <a:p>
            <a:pPr marL="0" indent="0">
              <a:buNone/>
            </a:pPr>
            <a:endParaRPr kumimoji="1" lang="en-US" altLang="zh-CN" dirty="0" smtClean="0"/>
          </a:p>
          <a:p>
            <a:r>
              <a:rPr kumimoji="1" lang="en-US" altLang="zh-CN" sz="4000" dirty="0" smtClean="0"/>
              <a:t>Background</a:t>
            </a:r>
          </a:p>
          <a:p>
            <a:r>
              <a:rPr kumimoji="1" lang="en-US" altLang="zh-CN" sz="4000" dirty="0" smtClean="0"/>
              <a:t>Result analysis</a:t>
            </a:r>
          </a:p>
          <a:p>
            <a:r>
              <a:rPr kumimoji="1" lang="en-US" altLang="zh-CN" sz="4000" dirty="0" smtClean="0"/>
              <a:t>Mixed-Ridge</a:t>
            </a:r>
            <a:endParaRPr kumimoji="1" lang="zh-CN" altLang="en-US" sz="4000" dirty="0" smtClean="0"/>
          </a:p>
          <a:p>
            <a:r>
              <a:rPr kumimoji="1" lang="en-US" altLang="zh-CN" sz="4000" dirty="0" smtClean="0"/>
              <a:t>Metric-</a:t>
            </a:r>
            <a:r>
              <a:rPr kumimoji="1" lang="en-US" altLang="zh-CN" sz="4000" dirty="0" err="1" smtClean="0"/>
              <a:t>Regressor</a:t>
            </a:r>
            <a:endParaRPr kumimoji="1" lang="en-US" altLang="zh-CN" sz="4000" dirty="0" smtClean="0"/>
          </a:p>
          <a:p>
            <a:r>
              <a:rPr kumimoji="1" lang="en-US" altLang="zh-CN" sz="4000" dirty="0" smtClean="0"/>
              <a:t>Future work</a:t>
            </a:r>
            <a:endParaRPr kumimoji="1" lang="zh-CN" altLang="en-US" sz="4000" dirty="0" smtClean="0"/>
          </a:p>
          <a:p>
            <a:r>
              <a:rPr kumimoji="1" lang="en-US" altLang="zh-CN" sz="4400" b="1" dirty="0" smtClean="0"/>
              <a:t>Supplementary</a:t>
            </a:r>
            <a:endParaRPr kumimoji="1" lang="zh-CN" altLang="en-US" sz="4400" b="1" dirty="0" smtClean="0"/>
          </a:p>
          <a:p>
            <a:pPr lvl="1"/>
            <a:endParaRPr kumimoji="1" lang="zh-CN" altLang="en-US" dirty="0"/>
          </a:p>
        </p:txBody>
      </p:sp>
      <p:sp>
        <p:nvSpPr>
          <p:cNvPr id="2" name="幻灯片编号占位符 1"/>
          <p:cNvSpPr>
            <a:spLocks noGrp="1"/>
          </p:cNvSpPr>
          <p:nvPr>
            <p:ph type="sldNum" sz="quarter" idx="12"/>
          </p:nvPr>
        </p:nvSpPr>
        <p:spPr/>
        <p:txBody>
          <a:bodyPr/>
          <a:lstStyle/>
          <a:p>
            <a:fld id="{4BE502F4-4803-3441-A539-4361BBF020EF}" type="slidenum">
              <a:rPr kumimoji="1" lang="zh-CN" altLang="en-US" smtClean="0"/>
              <a:t>42</a:t>
            </a:fld>
            <a:endParaRPr kumimoji="1" lang="zh-CN" altLang="en-US"/>
          </a:p>
        </p:txBody>
      </p:sp>
    </p:spTree>
    <p:extLst>
      <p:ext uri="{BB962C8B-B14F-4D97-AF65-F5344CB8AC3E}">
        <p14:creationId xmlns:p14="http://schemas.microsoft.com/office/powerpoint/2010/main" val="196731427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Supplementary</a:t>
            </a:r>
            <a:endParaRPr kumimoji="1" lang="zh-CN" altLang="en-US" dirty="0"/>
          </a:p>
        </p:txBody>
      </p:sp>
      <p:sp>
        <p:nvSpPr>
          <p:cNvPr id="3" name="内容占位符 2"/>
          <p:cNvSpPr>
            <a:spLocks noGrp="1"/>
          </p:cNvSpPr>
          <p:nvPr>
            <p:ph idx="1"/>
          </p:nvPr>
        </p:nvSpPr>
        <p:spPr/>
        <p:txBody>
          <a:bodyPr/>
          <a:lstStyle/>
          <a:p>
            <a:r>
              <a:rPr kumimoji="1" lang="en-US" altLang="zh-CN" dirty="0" smtClean="0"/>
              <a:t>Background</a:t>
            </a:r>
          </a:p>
          <a:p>
            <a:r>
              <a:rPr kumimoji="1" lang="en-US" altLang="zh-CN" dirty="0" err="1" smtClean="0"/>
              <a:t>FaST</a:t>
            </a:r>
            <a:r>
              <a:rPr kumimoji="1" lang="en-US" altLang="zh-CN" dirty="0" smtClean="0"/>
              <a:t>-LMM and Mixed-Ridge equivalence proof</a:t>
            </a:r>
            <a:endParaRPr kumimoji="1" lang="zh-CN" altLang="en-US" dirty="0" smtClean="0"/>
          </a:p>
          <a:p>
            <a:r>
              <a:rPr kumimoji="1" lang="en-US" altLang="zh-CN" dirty="0" smtClean="0"/>
              <a:t>Fast</a:t>
            </a:r>
            <a:r>
              <a:rPr kumimoji="1" lang="zh-CN" altLang="en-US" dirty="0" smtClean="0"/>
              <a:t> </a:t>
            </a:r>
            <a:r>
              <a:rPr kumimoji="1" lang="en-US" altLang="zh-CN" dirty="0" smtClean="0"/>
              <a:t>CV</a:t>
            </a:r>
            <a:r>
              <a:rPr kumimoji="1" lang="en-US" altLang="zh-CN" dirty="0"/>
              <a:t> </a:t>
            </a:r>
            <a:r>
              <a:rPr kumimoji="1" lang="en-US" altLang="zh-CN" dirty="0" smtClean="0"/>
              <a:t>principle</a:t>
            </a:r>
            <a:endParaRPr kumimoji="1" lang="zh-CN" altLang="en-US" dirty="0" smtClean="0"/>
          </a:p>
          <a:p>
            <a:r>
              <a:rPr kumimoji="1" lang="en-US" altLang="zh-CN" dirty="0" smtClean="0"/>
              <a:t>PCC</a:t>
            </a:r>
            <a:r>
              <a:rPr kumimoji="1" lang="zh-CN" altLang="en-US" dirty="0" smtClean="0"/>
              <a:t> </a:t>
            </a:r>
            <a:r>
              <a:rPr kumimoji="1" lang="en-US" altLang="zh-CN" dirty="0" smtClean="0"/>
              <a:t>on</a:t>
            </a:r>
            <a:r>
              <a:rPr kumimoji="1" lang="zh-CN" altLang="en-US" dirty="0" smtClean="0"/>
              <a:t> </a:t>
            </a:r>
            <a:r>
              <a:rPr kumimoji="1" lang="en-US" altLang="zh-CN" dirty="0" smtClean="0"/>
              <a:t>different</a:t>
            </a:r>
            <a:r>
              <a:rPr kumimoji="1" lang="zh-CN" altLang="en-US" dirty="0" smtClean="0"/>
              <a:t> </a:t>
            </a:r>
            <a:r>
              <a:rPr kumimoji="1" lang="en-US" altLang="zh-CN" dirty="0" smtClean="0"/>
              <a:t>validation</a:t>
            </a:r>
            <a:r>
              <a:rPr kumimoji="1" lang="zh-CN" altLang="en-US" dirty="0" smtClean="0"/>
              <a:t> </a:t>
            </a:r>
            <a:r>
              <a:rPr kumimoji="1" lang="en-US" altLang="zh-CN" dirty="0" smtClean="0"/>
              <a:t>sets</a:t>
            </a:r>
            <a:endParaRPr kumimoji="1" lang="zh-CN" altLang="en-US" dirty="0" smtClean="0"/>
          </a:p>
          <a:p>
            <a:r>
              <a:rPr kumimoji="1" lang="en-US" altLang="zh-CN" dirty="0" smtClean="0"/>
              <a:t>Metric-</a:t>
            </a:r>
            <a:r>
              <a:rPr kumimoji="1" lang="en-US" altLang="zh-CN" dirty="0" err="1" smtClean="0"/>
              <a:t>Regressor</a:t>
            </a:r>
            <a:r>
              <a:rPr kumimoji="1" lang="en-US" altLang="zh-CN" dirty="0"/>
              <a:t> </a:t>
            </a:r>
            <a:r>
              <a:rPr kumimoji="1" lang="en-US" altLang="zh-CN" dirty="0" smtClean="0"/>
              <a:t>principle</a:t>
            </a:r>
          </a:p>
          <a:p>
            <a:r>
              <a:rPr kumimoji="1" lang="en-US" altLang="zh-CN" dirty="0" smtClean="0"/>
              <a:t>Box-plot of parents PCC of traits</a:t>
            </a:r>
            <a:endParaRPr kumimoji="1" lang="zh-CN" altLang="en-US" dirty="0"/>
          </a:p>
        </p:txBody>
      </p:sp>
      <p:sp>
        <p:nvSpPr>
          <p:cNvPr id="4" name="幻灯片编号占位符 3"/>
          <p:cNvSpPr>
            <a:spLocks noGrp="1"/>
          </p:cNvSpPr>
          <p:nvPr>
            <p:ph type="sldNum" sz="quarter" idx="12"/>
          </p:nvPr>
        </p:nvSpPr>
        <p:spPr/>
        <p:txBody>
          <a:bodyPr/>
          <a:lstStyle/>
          <a:p>
            <a:fld id="{4BE502F4-4803-3441-A539-4361BBF020EF}" type="slidenum">
              <a:rPr kumimoji="1" lang="zh-CN" altLang="en-US" smtClean="0"/>
              <a:t>43</a:t>
            </a:fld>
            <a:endParaRPr kumimoji="1" lang="zh-CN" altLang="en-US"/>
          </a:p>
        </p:txBody>
      </p:sp>
    </p:spTree>
    <p:extLst>
      <p:ext uri="{BB962C8B-B14F-4D97-AF65-F5344CB8AC3E}">
        <p14:creationId xmlns:p14="http://schemas.microsoft.com/office/powerpoint/2010/main" val="186243769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75009"/>
            <a:ext cx="10515600" cy="1325563"/>
          </a:xfrm>
        </p:spPr>
        <p:txBody>
          <a:bodyPr/>
          <a:lstStyle/>
          <a:p>
            <a:r>
              <a:rPr kumimoji="1" lang="en-US" altLang="zh-CN" dirty="0" smtClean="0"/>
              <a:t>Background</a:t>
            </a:r>
            <a:endParaRPr kumimoji="1" lang="zh-CN" altLang="en-US" dirty="0"/>
          </a:p>
        </p:txBody>
      </p:sp>
      <p:sp>
        <p:nvSpPr>
          <p:cNvPr id="3" name="内容占位符 2"/>
          <p:cNvSpPr>
            <a:spLocks noGrp="1"/>
          </p:cNvSpPr>
          <p:nvPr>
            <p:ph idx="1"/>
          </p:nvPr>
        </p:nvSpPr>
        <p:spPr>
          <a:xfrm>
            <a:off x="838200" y="1170516"/>
            <a:ext cx="10515600" cy="4351338"/>
          </a:xfrm>
        </p:spPr>
        <p:txBody>
          <a:bodyPr/>
          <a:lstStyle/>
          <a:p>
            <a:pPr marL="0" indent="0">
              <a:buNone/>
            </a:pPr>
            <a:r>
              <a:rPr kumimoji="1" lang="en-US" altLang="zh-CN" dirty="0" err="1" smtClean="0"/>
              <a:t>eMaize</a:t>
            </a:r>
            <a:r>
              <a:rPr kumimoji="1" lang="en-US" altLang="zh-CN" dirty="0" smtClean="0"/>
              <a:t> contest: Use SNPs to predict traits</a:t>
            </a:r>
          </a:p>
          <a:p>
            <a:pPr marL="0" indent="0">
              <a:lnSpc>
                <a:spcPct val="100000"/>
              </a:lnSpc>
              <a:buNone/>
            </a:pPr>
            <a:r>
              <a:rPr lang="en-US" altLang="zh-CN" spc="-1" dirty="0" smtClean="0">
                <a:solidFill>
                  <a:srgbClr val="000000"/>
                </a:solidFill>
                <a:latin typeface="Calibri" panose="020F0502020204030204" pitchFamily="34" charset="0"/>
                <a:cs typeface="Calibri" panose="020F0502020204030204" pitchFamily="34" charset="0"/>
              </a:rPr>
              <a:t>6210 hybrid lines from 30 males and 207 females</a:t>
            </a:r>
          </a:p>
          <a:p>
            <a:pPr marL="0" indent="0">
              <a:lnSpc>
                <a:spcPct val="100000"/>
              </a:lnSpc>
              <a:buNone/>
            </a:pPr>
            <a:r>
              <a:rPr lang="en-US" altLang="zh-CN" spc="-1" dirty="0" smtClean="0">
                <a:solidFill>
                  <a:srgbClr val="000000"/>
                </a:solidFill>
                <a:latin typeface="Calibri" panose="020F0502020204030204" pitchFamily="34" charset="0"/>
                <a:cs typeface="Calibri" panose="020F0502020204030204" pitchFamily="34" charset="0"/>
              </a:rPr>
              <a:t>~1.9 million </a:t>
            </a:r>
            <a:r>
              <a:rPr lang="en-US" altLang="zh-CN" b="1" spc="-1" dirty="0" smtClean="0">
                <a:solidFill>
                  <a:srgbClr val="000000"/>
                </a:solidFill>
                <a:latin typeface="Calibri" panose="020F0502020204030204" pitchFamily="34" charset="0"/>
                <a:cs typeface="Calibri" panose="020F0502020204030204" pitchFamily="34" charset="0"/>
              </a:rPr>
              <a:t>SNPs</a:t>
            </a:r>
            <a:r>
              <a:rPr lang="en-US" altLang="zh-CN" spc="-1" dirty="0" smtClean="0">
                <a:solidFill>
                  <a:srgbClr val="000000"/>
                </a:solidFill>
                <a:latin typeface="Calibri" panose="020F0502020204030204" pitchFamily="34" charset="0"/>
                <a:cs typeface="Calibri" panose="020F0502020204030204" pitchFamily="34" charset="0"/>
              </a:rPr>
              <a:t> to USE and three </a:t>
            </a:r>
            <a:r>
              <a:rPr lang="en-US" altLang="zh-CN" b="1" spc="-1" dirty="0" smtClean="0">
                <a:solidFill>
                  <a:srgbClr val="000000"/>
                </a:solidFill>
                <a:latin typeface="Calibri" panose="020F0502020204030204" pitchFamily="34" charset="0"/>
                <a:cs typeface="Calibri" panose="020F0502020204030204" pitchFamily="34" charset="0"/>
              </a:rPr>
              <a:t>traits</a:t>
            </a:r>
            <a:r>
              <a:rPr lang="en-US" altLang="zh-CN" spc="-1" dirty="0" smtClean="0">
                <a:solidFill>
                  <a:srgbClr val="000000"/>
                </a:solidFill>
                <a:latin typeface="Calibri" panose="020F0502020204030204" pitchFamily="34" charset="0"/>
                <a:cs typeface="Calibri" panose="020F0502020204030204" pitchFamily="34" charset="0"/>
              </a:rPr>
              <a:t> to PREDICT</a:t>
            </a:r>
          </a:p>
          <a:p>
            <a:pPr marL="0" indent="0">
              <a:lnSpc>
                <a:spcPct val="100000"/>
              </a:lnSpc>
              <a:buNone/>
            </a:pPr>
            <a:r>
              <a:rPr lang="en-US" altLang="zh-CN" spc="-1" dirty="0" smtClean="0">
                <a:solidFill>
                  <a:srgbClr val="000000"/>
                </a:solidFill>
                <a:latin typeface="Calibri" panose="020F0502020204030204" pitchFamily="34" charset="0"/>
                <a:cs typeface="Calibri" panose="020F0502020204030204" pitchFamily="34" charset="0"/>
              </a:rPr>
              <a:t>Training </a:t>
            </a:r>
            <a:r>
              <a:rPr lang="en-US" altLang="zh-CN" spc="-1" dirty="0">
                <a:solidFill>
                  <a:srgbClr val="000000"/>
                </a:solidFill>
                <a:latin typeface="Calibri" panose="020F0502020204030204" pitchFamily="34" charset="0"/>
                <a:cs typeface="Calibri" panose="020F0502020204030204" pitchFamily="34" charset="0"/>
              </a:rPr>
              <a:t>set : testing sets = 4754 : 1456 </a:t>
            </a:r>
          </a:p>
        </p:txBody>
      </p:sp>
      <p:pic>
        <p:nvPicPr>
          <p:cNvPr id="4" name="Picture 1"/>
          <p:cNvPicPr/>
          <p:nvPr/>
        </p:nvPicPr>
        <p:blipFill>
          <a:blip r:embed="rId3"/>
          <a:stretch/>
        </p:blipFill>
        <p:spPr>
          <a:xfrm>
            <a:off x="838200" y="3474821"/>
            <a:ext cx="7460039" cy="3041120"/>
          </a:xfrm>
          <a:prstGeom prst="rect">
            <a:avLst/>
          </a:prstGeom>
          <a:solidFill>
            <a:schemeClr val="bg1"/>
          </a:solidFill>
          <a:ln>
            <a:solidFill>
              <a:schemeClr val="tx1"/>
            </a:solidFill>
          </a:ln>
        </p:spPr>
      </p:pic>
      <p:sp>
        <p:nvSpPr>
          <p:cNvPr id="5" name="幻灯片编号占位符 4"/>
          <p:cNvSpPr>
            <a:spLocks noGrp="1"/>
          </p:cNvSpPr>
          <p:nvPr>
            <p:ph type="sldNum" sz="quarter" idx="12"/>
          </p:nvPr>
        </p:nvSpPr>
        <p:spPr/>
        <p:txBody>
          <a:bodyPr/>
          <a:lstStyle/>
          <a:p>
            <a:fld id="{4BE502F4-4803-3441-A539-4361BBF020EF}" type="slidenum">
              <a:rPr kumimoji="1" lang="zh-CN" altLang="en-US" smtClean="0"/>
              <a:t>44</a:t>
            </a:fld>
            <a:endParaRPr kumimoji="1" lang="zh-CN" altLang="en-US"/>
          </a:p>
        </p:txBody>
      </p:sp>
    </p:spTree>
    <p:extLst>
      <p:ext uri="{BB962C8B-B14F-4D97-AF65-F5344CB8AC3E}">
        <p14:creationId xmlns:p14="http://schemas.microsoft.com/office/powerpoint/2010/main" val="94818220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88764"/>
            <a:ext cx="10515600" cy="1325563"/>
          </a:xfrm>
        </p:spPr>
        <p:txBody>
          <a:bodyPr/>
          <a:lstStyle/>
          <a:p>
            <a:r>
              <a:rPr kumimoji="1" lang="en-US" altLang="zh-CN" dirty="0" smtClean="0"/>
              <a:t>SNPs and phenotypes</a:t>
            </a:r>
            <a:endParaRPr kumimoji="1" lang="zh-CN" altLang="en-US" dirty="0"/>
          </a:p>
        </p:txBody>
      </p:sp>
      <p:pic>
        <p:nvPicPr>
          <p:cNvPr id="4" name="内容占位符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89000" y="4593289"/>
            <a:ext cx="7289800" cy="1524000"/>
          </a:xfrm>
        </p:spPr>
      </p:pic>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200" y="1967778"/>
            <a:ext cx="7391400" cy="1511300"/>
          </a:xfrm>
          <a:prstGeom prst="rect">
            <a:avLst/>
          </a:prstGeom>
        </p:spPr>
      </p:pic>
      <p:sp>
        <p:nvSpPr>
          <p:cNvPr id="6" name="文本框 5"/>
          <p:cNvSpPr txBox="1"/>
          <p:nvPr/>
        </p:nvSpPr>
        <p:spPr>
          <a:xfrm>
            <a:off x="889000" y="1619976"/>
            <a:ext cx="2467535" cy="461665"/>
          </a:xfrm>
          <a:prstGeom prst="rect">
            <a:avLst/>
          </a:prstGeom>
          <a:noFill/>
        </p:spPr>
        <p:txBody>
          <a:bodyPr wrap="none" rtlCol="0">
            <a:spAutoFit/>
          </a:bodyPr>
          <a:lstStyle/>
          <a:p>
            <a:r>
              <a:rPr kumimoji="1" lang="en-US" altLang="zh-CN" sz="2400" dirty="0" smtClean="0"/>
              <a:t>~ 1.9 million SNPs </a:t>
            </a:r>
            <a:endParaRPr kumimoji="1" lang="zh-CN" altLang="en-US" sz="2400" dirty="0"/>
          </a:p>
        </p:txBody>
      </p:sp>
      <p:sp>
        <p:nvSpPr>
          <p:cNvPr id="7" name="文本框 6"/>
          <p:cNvSpPr txBox="1"/>
          <p:nvPr/>
        </p:nvSpPr>
        <p:spPr>
          <a:xfrm>
            <a:off x="838200" y="3713018"/>
            <a:ext cx="6213624" cy="830997"/>
          </a:xfrm>
          <a:prstGeom prst="rect">
            <a:avLst/>
          </a:prstGeom>
          <a:noFill/>
        </p:spPr>
        <p:txBody>
          <a:bodyPr wrap="none" rtlCol="0">
            <a:spAutoFit/>
          </a:bodyPr>
          <a:lstStyle/>
          <a:p>
            <a:r>
              <a:rPr kumimoji="1" lang="en-US" altLang="zh-CN" sz="2400" dirty="0" smtClean="0"/>
              <a:t>Three phenotypes (Normalized)</a:t>
            </a:r>
          </a:p>
          <a:p>
            <a:r>
              <a:rPr kumimoji="1" lang="en-US" altLang="zh-CN" sz="2400" dirty="0" smtClean="0"/>
              <a:t>Trait1: flowering time.  Trait2: Height Trait3 Yield</a:t>
            </a:r>
            <a:endParaRPr kumimoji="1" lang="zh-CN" altLang="en-US" sz="2400" dirty="0"/>
          </a:p>
        </p:txBody>
      </p:sp>
      <p:sp>
        <p:nvSpPr>
          <p:cNvPr id="8" name="文本框 7"/>
          <p:cNvSpPr txBox="1"/>
          <p:nvPr/>
        </p:nvSpPr>
        <p:spPr>
          <a:xfrm>
            <a:off x="838200" y="6238551"/>
            <a:ext cx="6196376" cy="461665"/>
          </a:xfrm>
          <a:prstGeom prst="rect">
            <a:avLst/>
          </a:prstGeom>
          <a:noFill/>
        </p:spPr>
        <p:txBody>
          <a:bodyPr wrap="none" rtlCol="0">
            <a:spAutoFit/>
          </a:bodyPr>
          <a:lstStyle/>
          <a:p>
            <a:r>
              <a:rPr kumimoji="1" lang="en-US" altLang="zh-CN" sz="2400" dirty="0" smtClean="0"/>
              <a:t>Use</a:t>
            </a:r>
            <a:r>
              <a:rPr kumimoji="1" lang="zh-CN" altLang="en-US" sz="2400" dirty="0" smtClean="0"/>
              <a:t> </a:t>
            </a:r>
            <a:r>
              <a:rPr kumimoji="1" lang="en-US" altLang="zh-CN" sz="2400" dirty="0" smtClean="0"/>
              <a:t>SNPs</a:t>
            </a:r>
            <a:r>
              <a:rPr kumimoji="1" lang="zh-CN" altLang="en-US" sz="2400" dirty="0" smtClean="0"/>
              <a:t> </a:t>
            </a:r>
            <a:r>
              <a:rPr kumimoji="1" lang="en-US" altLang="zh-CN" sz="2400" dirty="0" smtClean="0"/>
              <a:t>to</a:t>
            </a:r>
            <a:r>
              <a:rPr kumimoji="1" lang="zh-CN" altLang="en-US" sz="2400" dirty="0" smtClean="0"/>
              <a:t> </a:t>
            </a:r>
            <a:r>
              <a:rPr kumimoji="1" lang="en-US" altLang="zh-CN" sz="2400" dirty="0" smtClean="0"/>
              <a:t>predict</a:t>
            </a:r>
            <a:r>
              <a:rPr kumimoji="1" lang="zh-CN" altLang="en-US" sz="2400" dirty="0" smtClean="0"/>
              <a:t> </a:t>
            </a:r>
            <a:r>
              <a:rPr kumimoji="1" lang="en-US" altLang="zh-CN" sz="2400" dirty="0" smtClean="0"/>
              <a:t>traits.</a:t>
            </a:r>
            <a:r>
              <a:rPr kumimoji="1" lang="zh-CN" altLang="en-US" sz="2400" dirty="0" smtClean="0"/>
              <a:t> </a:t>
            </a:r>
            <a:r>
              <a:rPr kumimoji="1" lang="en-US" altLang="zh-CN" sz="2400" dirty="0" smtClean="0"/>
              <a:t>Use</a:t>
            </a:r>
            <a:r>
              <a:rPr kumimoji="1" lang="zh-CN" altLang="en-US" sz="2400" dirty="0" smtClean="0"/>
              <a:t> </a:t>
            </a:r>
            <a:r>
              <a:rPr kumimoji="1" lang="en-US" altLang="zh-CN" sz="2400" dirty="0" smtClean="0"/>
              <a:t>PCC to evaluate </a:t>
            </a:r>
            <a:endParaRPr kumimoji="1" lang="zh-CN" altLang="en-US" sz="2400" dirty="0"/>
          </a:p>
        </p:txBody>
      </p:sp>
      <p:pic>
        <p:nvPicPr>
          <p:cNvPr id="9" name="图片 8"/>
          <p:cNvPicPr>
            <a:picLocks noChangeAspect="1"/>
          </p:cNvPicPr>
          <p:nvPr/>
        </p:nvPicPr>
        <p:blipFill>
          <a:blip r:embed="rId5"/>
          <a:stretch>
            <a:fillRect/>
          </a:stretch>
        </p:blipFill>
        <p:spPr>
          <a:xfrm>
            <a:off x="6844006" y="6117289"/>
            <a:ext cx="1884218" cy="605642"/>
          </a:xfrm>
          <a:prstGeom prst="rect">
            <a:avLst/>
          </a:prstGeom>
        </p:spPr>
      </p:pic>
      <p:sp>
        <p:nvSpPr>
          <p:cNvPr id="3" name="幻灯片编号占位符 2"/>
          <p:cNvSpPr>
            <a:spLocks noGrp="1"/>
          </p:cNvSpPr>
          <p:nvPr>
            <p:ph type="sldNum" sz="quarter" idx="12"/>
          </p:nvPr>
        </p:nvSpPr>
        <p:spPr/>
        <p:txBody>
          <a:bodyPr/>
          <a:lstStyle/>
          <a:p>
            <a:fld id="{4BE502F4-4803-3441-A539-4361BBF020EF}" type="slidenum">
              <a:rPr kumimoji="1" lang="zh-CN" altLang="en-US" smtClean="0"/>
              <a:t>45</a:t>
            </a:fld>
            <a:endParaRPr kumimoji="1" lang="zh-CN" altLang="en-US"/>
          </a:p>
        </p:txBody>
      </p:sp>
    </p:spTree>
    <p:extLst>
      <p:ext uri="{BB962C8B-B14F-4D97-AF65-F5344CB8AC3E}">
        <p14:creationId xmlns:p14="http://schemas.microsoft.com/office/powerpoint/2010/main" val="116472620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Random projection and Gaussian Process</a:t>
            </a:r>
            <a:endParaRPr kumimoji="1" lang="zh-CN" altLang="en-US" dirty="0"/>
          </a:p>
        </p:txBody>
      </p:sp>
      <p:sp>
        <p:nvSpPr>
          <p:cNvPr id="3" name="内容占位符 2"/>
          <p:cNvSpPr>
            <a:spLocks noGrp="1"/>
          </p:cNvSpPr>
          <p:nvPr>
            <p:ph idx="1"/>
          </p:nvPr>
        </p:nvSpPr>
        <p:spPr/>
        <p:txBody>
          <a:bodyPr>
            <a:normAutofit/>
          </a:bodyPr>
          <a:lstStyle/>
          <a:p>
            <a:r>
              <a:rPr kumimoji="1" lang="en-US" altLang="zh-CN" dirty="0" smtClean="0"/>
              <a:t>Methods</a:t>
            </a:r>
            <a:r>
              <a:rPr kumimoji="1" lang="zh-CN" altLang="en-US" dirty="0" smtClean="0"/>
              <a:t>：</a:t>
            </a:r>
          </a:p>
          <a:p>
            <a:r>
              <a:rPr kumimoji="1" lang="en-US" altLang="zh-CN" dirty="0"/>
              <a:t>Random</a:t>
            </a:r>
            <a:r>
              <a:rPr kumimoji="1" lang="zh-CN" altLang="en-US" dirty="0"/>
              <a:t> </a:t>
            </a:r>
            <a:r>
              <a:rPr kumimoji="1" lang="en-US" altLang="zh-CN" dirty="0"/>
              <a:t>projection</a:t>
            </a:r>
            <a:r>
              <a:rPr kumimoji="1" lang="zh-CN" altLang="en-US" dirty="0"/>
              <a:t>：</a:t>
            </a:r>
          </a:p>
          <a:p>
            <a:pPr lvl="1"/>
            <a:r>
              <a:rPr kumimoji="1" lang="en-US" altLang="zh-CN" dirty="0"/>
              <a:t>2</a:t>
            </a:r>
            <a:r>
              <a:rPr kumimoji="1" lang="zh-CN" altLang="en-US" dirty="0"/>
              <a:t> </a:t>
            </a:r>
            <a:r>
              <a:rPr kumimoji="1" lang="en-US" altLang="zh-CN" dirty="0"/>
              <a:t>bit</a:t>
            </a:r>
            <a:r>
              <a:rPr kumimoji="1" lang="zh-CN" altLang="en-US" dirty="0"/>
              <a:t> </a:t>
            </a:r>
            <a:r>
              <a:rPr kumimoji="1" lang="en-US" altLang="zh-CN" dirty="0"/>
              <a:t>encode</a:t>
            </a:r>
            <a:r>
              <a:rPr kumimoji="1" lang="zh-CN" altLang="en-US" dirty="0"/>
              <a:t> </a:t>
            </a:r>
            <a:r>
              <a:rPr kumimoji="1" lang="en-US" altLang="zh-CN" dirty="0"/>
              <a:t>nucleotide</a:t>
            </a:r>
            <a:r>
              <a:rPr kumimoji="1" lang="zh-CN" altLang="en-US" dirty="0"/>
              <a:t> </a:t>
            </a:r>
            <a:r>
              <a:rPr kumimoji="1" lang="en-US" altLang="zh-CN" dirty="0"/>
              <a:t>to</a:t>
            </a:r>
            <a:r>
              <a:rPr kumimoji="1" lang="zh-CN" altLang="en-US" dirty="0"/>
              <a:t> </a:t>
            </a:r>
            <a:r>
              <a:rPr kumimoji="1" lang="en-US" altLang="zh-CN" dirty="0"/>
              <a:t>[1,0</a:t>
            </a:r>
            <a:r>
              <a:rPr kumimoji="1" lang="en-US" altLang="zh-CN" dirty="0" smtClean="0"/>
              <a:t>], [</a:t>
            </a:r>
            <a:r>
              <a:rPr kumimoji="1" lang="en-US" altLang="zh-CN" dirty="0"/>
              <a:t>0,1</a:t>
            </a:r>
            <a:r>
              <a:rPr kumimoji="1" lang="en-US" altLang="zh-CN" dirty="0" smtClean="0"/>
              <a:t>], [1,1</a:t>
            </a:r>
            <a:r>
              <a:rPr kumimoji="1" lang="en-US" altLang="zh-CN" dirty="0"/>
              <a:t>]</a:t>
            </a:r>
            <a:endParaRPr kumimoji="1" lang="zh-CN" altLang="en-US" dirty="0"/>
          </a:p>
          <a:p>
            <a:pPr lvl="1"/>
            <a:r>
              <a:rPr kumimoji="1" lang="en-US" altLang="zh-CN" dirty="0"/>
              <a:t>Convert</a:t>
            </a:r>
            <a:r>
              <a:rPr kumimoji="1" lang="zh-CN" altLang="en-US" dirty="0"/>
              <a:t> </a:t>
            </a:r>
            <a:r>
              <a:rPr kumimoji="1" lang="en-US" altLang="zh-CN" dirty="0"/>
              <a:t>feature</a:t>
            </a:r>
            <a:r>
              <a:rPr kumimoji="1" lang="zh-CN" altLang="en-US" dirty="0"/>
              <a:t> </a:t>
            </a:r>
            <a:r>
              <a:rPr kumimoji="1" lang="en-US" altLang="zh-CN" dirty="0"/>
              <a:t>dimension</a:t>
            </a:r>
            <a:r>
              <a:rPr kumimoji="1" lang="zh-CN" altLang="en-US" dirty="0"/>
              <a:t> </a:t>
            </a:r>
            <a:r>
              <a:rPr kumimoji="1" lang="en-US" altLang="zh-CN" dirty="0"/>
              <a:t>from</a:t>
            </a:r>
            <a:r>
              <a:rPr kumimoji="1" lang="zh-CN" altLang="en-US" dirty="0"/>
              <a:t> </a:t>
            </a:r>
            <a:r>
              <a:rPr kumimoji="1" lang="en-US" altLang="zh-CN" dirty="0"/>
              <a:t>1,900,000</a:t>
            </a:r>
            <a:r>
              <a:rPr kumimoji="1" lang="zh-CN" altLang="en-US" dirty="0"/>
              <a:t> </a:t>
            </a:r>
            <a:r>
              <a:rPr kumimoji="1" lang="en-US" altLang="zh-CN" dirty="0"/>
              <a:t>to</a:t>
            </a:r>
            <a:r>
              <a:rPr kumimoji="1" lang="zh-CN" altLang="en-US" dirty="0"/>
              <a:t> </a:t>
            </a:r>
            <a:r>
              <a:rPr kumimoji="1" lang="en-US" altLang="zh-CN" dirty="0"/>
              <a:t>80,000</a:t>
            </a:r>
            <a:r>
              <a:rPr kumimoji="1" lang="zh-CN" altLang="en-US" dirty="0"/>
              <a:t> </a:t>
            </a:r>
            <a:r>
              <a:rPr kumimoji="1" lang="en-US" altLang="zh-CN" dirty="0"/>
              <a:t>and</a:t>
            </a:r>
            <a:r>
              <a:rPr kumimoji="1" lang="zh-CN" altLang="en-US" dirty="0"/>
              <a:t> </a:t>
            </a:r>
            <a:r>
              <a:rPr kumimoji="1" lang="en-US" altLang="zh-CN" dirty="0"/>
              <a:t>maintaining</a:t>
            </a:r>
            <a:r>
              <a:rPr kumimoji="1" lang="zh-CN" altLang="en-US" dirty="0"/>
              <a:t> </a:t>
            </a:r>
            <a:r>
              <a:rPr kumimoji="1" lang="en-US" altLang="zh-CN" dirty="0"/>
              <a:t>sample</a:t>
            </a:r>
            <a:r>
              <a:rPr kumimoji="1" lang="zh-CN" altLang="en-US" dirty="0"/>
              <a:t> </a:t>
            </a:r>
            <a:r>
              <a:rPr kumimoji="1" lang="en-US" altLang="zh-CN" dirty="0"/>
              <a:t>distance.</a:t>
            </a:r>
            <a:endParaRPr kumimoji="1" lang="zh-CN" altLang="en-US" dirty="0"/>
          </a:p>
          <a:p>
            <a:pPr lvl="1"/>
            <a:r>
              <a:rPr kumimoji="1" lang="en-US" altLang="zh-CN" dirty="0"/>
              <a:t>Use</a:t>
            </a:r>
            <a:r>
              <a:rPr kumimoji="1" lang="zh-CN" altLang="en-US" dirty="0"/>
              <a:t> </a:t>
            </a:r>
            <a:r>
              <a:rPr kumimoji="1" lang="en-US" altLang="zh-CN" dirty="0"/>
              <a:t>local</a:t>
            </a:r>
            <a:r>
              <a:rPr kumimoji="1" lang="zh-CN" altLang="en-US" dirty="0"/>
              <a:t> </a:t>
            </a:r>
            <a:r>
              <a:rPr kumimoji="1" lang="en-US" altLang="zh-CN" dirty="0"/>
              <a:t>sensitive</a:t>
            </a:r>
            <a:r>
              <a:rPr kumimoji="1" lang="zh-CN" altLang="en-US" dirty="0"/>
              <a:t> </a:t>
            </a:r>
            <a:r>
              <a:rPr kumimoji="1" lang="en-US" altLang="zh-CN" dirty="0"/>
              <a:t>hash</a:t>
            </a:r>
            <a:r>
              <a:rPr kumimoji="1" lang="zh-CN" altLang="en-US" dirty="0"/>
              <a:t> </a:t>
            </a:r>
            <a:r>
              <a:rPr kumimoji="1" lang="en-US" altLang="zh-CN" dirty="0"/>
              <a:t>to</a:t>
            </a:r>
            <a:r>
              <a:rPr kumimoji="1" lang="zh-CN" altLang="en-US" dirty="0"/>
              <a:t> </a:t>
            </a:r>
            <a:r>
              <a:rPr kumimoji="1" lang="en-US" altLang="zh-CN" dirty="0"/>
              <a:t>remove</a:t>
            </a:r>
            <a:r>
              <a:rPr kumimoji="1" lang="zh-CN" altLang="en-US" dirty="0"/>
              <a:t> </a:t>
            </a:r>
            <a:r>
              <a:rPr kumimoji="1" lang="en-US" altLang="zh-CN" dirty="0"/>
              <a:t>redundant</a:t>
            </a:r>
            <a:r>
              <a:rPr kumimoji="1" lang="zh-CN" altLang="en-US" dirty="0"/>
              <a:t> </a:t>
            </a:r>
            <a:r>
              <a:rPr kumimoji="1" lang="en-US" altLang="zh-CN" dirty="0"/>
              <a:t>features.</a:t>
            </a:r>
            <a:endParaRPr kumimoji="1" lang="zh-CN" altLang="en-US" dirty="0"/>
          </a:p>
          <a:p>
            <a:r>
              <a:rPr kumimoji="1" lang="en-US" altLang="zh-CN" dirty="0" smtClean="0"/>
              <a:t>Gaussian</a:t>
            </a:r>
            <a:r>
              <a:rPr kumimoji="1" lang="zh-CN" altLang="en-US" dirty="0" smtClean="0"/>
              <a:t> </a:t>
            </a:r>
            <a:r>
              <a:rPr kumimoji="1" lang="en-US" altLang="zh-CN" dirty="0" smtClean="0"/>
              <a:t>Process</a:t>
            </a:r>
            <a:r>
              <a:rPr kumimoji="1" lang="zh-CN" altLang="en-US" dirty="0" smtClean="0"/>
              <a:t> </a:t>
            </a:r>
            <a:r>
              <a:rPr kumimoji="1" lang="en-US" altLang="zh-CN" dirty="0" smtClean="0"/>
              <a:t>regression:</a:t>
            </a:r>
            <a:endParaRPr kumimoji="1" lang="zh-CN" altLang="en-US" dirty="0" smtClean="0"/>
          </a:p>
          <a:p>
            <a:pPr lvl="1"/>
            <a:r>
              <a:rPr kumimoji="1" lang="en-US" altLang="zh-CN" dirty="0" smtClean="0"/>
              <a:t>The</a:t>
            </a:r>
            <a:r>
              <a:rPr kumimoji="1" lang="zh-CN" altLang="en-US" dirty="0" smtClean="0"/>
              <a:t> </a:t>
            </a:r>
            <a:r>
              <a:rPr kumimoji="1" lang="en-US" altLang="zh-CN" dirty="0" smtClean="0"/>
              <a:t>variables</a:t>
            </a:r>
            <a:r>
              <a:rPr kumimoji="1" lang="zh-CN" altLang="en-US" dirty="0" smtClean="0"/>
              <a:t> </a:t>
            </a:r>
            <a:r>
              <a:rPr kumimoji="1" lang="en-US" altLang="zh-CN" dirty="0" smtClean="0"/>
              <a:t>in</a:t>
            </a:r>
            <a:r>
              <a:rPr kumimoji="1" lang="zh-CN" altLang="en-US" dirty="0" smtClean="0"/>
              <a:t> </a:t>
            </a:r>
            <a:r>
              <a:rPr kumimoji="1" lang="en-US" altLang="zh-CN" dirty="0" smtClean="0"/>
              <a:t>normal</a:t>
            </a:r>
            <a:r>
              <a:rPr kumimoji="1" lang="zh-CN" altLang="en-US" dirty="0" smtClean="0"/>
              <a:t> </a:t>
            </a:r>
            <a:r>
              <a:rPr kumimoji="1" lang="en-US" altLang="zh-CN" dirty="0" smtClean="0"/>
              <a:t>distribution</a:t>
            </a:r>
            <a:endParaRPr kumimoji="1" lang="zh-CN" altLang="en-US" dirty="0" smtClean="0"/>
          </a:p>
          <a:p>
            <a:pPr lvl="1"/>
            <a:r>
              <a:rPr kumimoji="1" lang="en-US" altLang="zh-CN" dirty="0" smtClean="0"/>
              <a:t>Apply</a:t>
            </a:r>
            <a:r>
              <a:rPr kumimoji="1" lang="zh-CN" altLang="en-US" dirty="0" smtClean="0"/>
              <a:t> </a:t>
            </a:r>
            <a:r>
              <a:rPr kumimoji="1" lang="en-US" altLang="zh-CN" dirty="0" smtClean="0"/>
              <a:t>kernel</a:t>
            </a:r>
            <a:r>
              <a:rPr kumimoji="1" lang="zh-CN" altLang="en-US" dirty="0" smtClean="0"/>
              <a:t> </a:t>
            </a:r>
            <a:r>
              <a:rPr kumimoji="1" lang="en-US" altLang="zh-CN" dirty="0" smtClean="0"/>
              <a:t>function</a:t>
            </a:r>
            <a:r>
              <a:rPr kumimoji="1" lang="zh-CN" altLang="en-US" dirty="0" smtClean="0"/>
              <a:t> </a:t>
            </a:r>
            <a:r>
              <a:rPr kumimoji="1" lang="en-US" altLang="zh-CN" dirty="0" smtClean="0"/>
              <a:t>to</a:t>
            </a:r>
            <a:r>
              <a:rPr kumimoji="1" lang="zh-CN" altLang="en-US" dirty="0" smtClean="0"/>
              <a:t> </a:t>
            </a:r>
            <a:r>
              <a:rPr kumimoji="1" lang="en-US" altLang="zh-CN" dirty="0" smtClean="0"/>
              <a:t>variables.</a:t>
            </a:r>
            <a:r>
              <a:rPr kumimoji="1" lang="zh-CN" altLang="en-US" dirty="0" smtClean="0"/>
              <a:t> </a:t>
            </a:r>
            <a:r>
              <a:rPr kumimoji="1" lang="en-US" altLang="zh-CN" dirty="0" smtClean="0"/>
              <a:t>Bayesian</a:t>
            </a:r>
            <a:r>
              <a:rPr kumimoji="1" lang="zh-CN" altLang="en-US" dirty="0" smtClean="0"/>
              <a:t> </a:t>
            </a:r>
            <a:r>
              <a:rPr kumimoji="1" lang="en-US" altLang="zh-CN" dirty="0" smtClean="0"/>
              <a:t>regression</a:t>
            </a:r>
            <a:r>
              <a:rPr kumimoji="1" lang="zh-CN" altLang="en-US" dirty="0" smtClean="0"/>
              <a:t> </a:t>
            </a:r>
            <a:r>
              <a:rPr kumimoji="1" lang="en-US" altLang="zh-CN" dirty="0"/>
              <a:t>i</a:t>
            </a:r>
            <a:r>
              <a:rPr kumimoji="1" lang="en-US" altLang="zh-CN" dirty="0" smtClean="0"/>
              <a:t>n</a:t>
            </a:r>
            <a:r>
              <a:rPr kumimoji="1" lang="zh-CN" altLang="en-US" dirty="0" smtClean="0"/>
              <a:t> </a:t>
            </a:r>
            <a:r>
              <a:rPr kumimoji="1" lang="en-US" altLang="zh-CN" dirty="0" smtClean="0"/>
              <a:t>high</a:t>
            </a:r>
            <a:r>
              <a:rPr kumimoji="1" lang="zh-CN" altLang="en-US" dirty="0"/>
              <a:t> </a:t>
            </a:r>
            <a:r>
              <a:rPr kumimoji="1" lang="en-US" altLang="zh-CN" dirty="0" smtClean="0"/>
              <a:t>dimension.</a:t>
            </a:r>
            <a:endParaRPr kumimoji="1" lang="zh-CN" altLang="en-US" dirty="0" smtClean="0"/>
          </a:p>
          <a:p>
            <a:pPr lvl="1"/>
            <a:endParaRPr kumimoji="1" lang="zh-CN" altLang="en-US" dirty="0" smtClean="0"/>
          </a:p>
          <a:p>
            <a:pPr lvl="1"/>
            <a:endParaRPr kumimoji="1" lang="zh-CN" altLang="en-US" dirty="0"/>
          </a:p>
        </p:txBody>
      </p:sp>
      <p:sp>
        <p:nvSpPr>
          <p:cNvPr id="4" name="幻灯片编号占位符 3"/>
          <p:cNvSpPr>
            <a:spLocks noGrp="1"/>
          </p:cNvSpPr>
          <p:nvPr>
            <p:ph type="sldNum" sz="quarter" idx="12"/>
          </p:nvPr>
        </p:nvSpPr>
        <p:spPr/>
        <p:txBody>
          <a:bodyPr/>
          <a:lstStyle/>
          <a:p>
            <a:fld id="{4BE502F4-4803-3441-A539-4361BBF020EF}" type="slidenum">
              <a:rPr kumimoji="1" lang="zh-CN" altLang="en-US" smtClean="0"/>
              <a:t>46</a:t>
            </a:fld>
            <a:endParaRPr kumimoji="1" lang="zh-CN" altLang="en-US"/>
          </a:p>
        </p:txBody>
      </p:sp>
    </p:spTree>
    <p:extLst>
      <p:ext uri="{BB962C8B-B14F-4D97-AF65-F5344CB8AC3E}">
        <p14:creationId xmlns:p14="http://schemas.microsoft.com/office/powerpoint/2010/main" val="155123118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0"/>
            <a:ext cx="10515600" cy="1325563"/>
          </a:xfrm>
        </p:spPr>
        <p:txBody>
          <a:bodyPr/>
          <a:lstStyle/>
          <a:p>
            <a:r>
              <a:rPr kumimoji="1" lang="en-US" altLang="zh-CN" dirty="0" smtClean="0"/>
              <a:t>Residual</a:t>
            </a:r>
            <a:r>
              <a:rPr kumimoji="1" lang="zh-CN" altLang="en-US" dirty="0" smtClean="0"/>
              <a:t> </a:t>
            </a:r>
            <a:r>
              <a:rPr kumimoji="1" lang="en-US" altLang="zh-CN" dirty="0" smtClean="0"/>
              <a:t>model</a:t>
            </a:r>
            <a:r>
              <a:rPr kumimoji="1" lang="zh-CN" altLang="en-US" dirty="0" smtClean="0"/>
              <a:t> </a:t>
            </a:r>
            <a:r>
              <a:rPr kumimoji="1" lang="en-US" altLang="zh-CN" dirty="0" smtClean="0"/>
              <a:t>isn’t enough</a:t>
            </a:r>
            <a:endParaRPr kumimoji="1" lang="zh-CN" altLang="en-US" dirty="0"/>
          </a:p>
        </p:txBody>
      </p:sp>
      <p:pic>
        <p:nvPicPr>
          <p:cNvPr id="5" name="内容占位符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38200" y="1132897"/>
            <a:ext cx="11076404" cy="5046230"/>
          </a:xfrm>
        </p:spPr>
      </p:pic>
      <p:sp>
        <p:nvSpPr>
          <p:cNvPr id="3" name="幻灯片编号占位符 2"/>
          <p:cNvSpPr>
            <a:spLocks noGrp="1"/>
          </p:cNvSpPr>
          <p:nvPr>
            <p:ph type="sldNum" sz="quarter" idx="12"/>
          </p:nvPr>
        </p:nvSpPr>
        <p:spPr/>
        <p:txBody>
          <a:bodyPr/>
          <a:lstStyle/>
          <a:p>
            <a:fld id="{4BE502F4-4803-3441-A539-4361BBF020EF}" type="slidenum">
              <a:rPr kumimoji="1" lang="zh-CN" altLang="en-US" smtClean="0"/>
              <a:t>47</a:t>
            </a:fld>
            <a:endParaRPr kumimoji="1" lang="zh-CN" altLang="en-US"/>
          </a:p>
        </p:txBody>
      </p:sp>
    </p:spTree>
    <p:extLst>
      <p:ext uri="{BB962C8B-B14F-4D97-AF65-F5344CB8AC3E}">
        <p14:creationId xmlns:p14="http://schemas.microsoft.com/office/powerpoint/2010/main" val="49591168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23236"/>
            <a:ext cx="10515600" cy="1325563"/>
          </a:xfrm>
        </p:spPr>
        <p:txBody>
          <a:bodyPr/>
          <a:lstStyle/>
          <a:p>
            <a:r>
              <a:rPr kumimoji="1" lang="en-US" altLang="zh-CN" dirty="0" smtClean="0"/>
              <a:t>Analyze</a:t>
            </a:r>
            <a:r>
              <a:rPr kumimoji="1" lang="zh-CN" altLang="en-US" dirty="0" smtClean="0"/>
              <a:t> </a:t>
            </a:r>
            <a:r>
              <a:rPr kumimoji="1" lang="en-US" altLang="zh-CN" dirty="0" err="1" smtClean="0"/>
              <a:t>FaST</a:t>
            </a:r>
            <a:r>
              <a:rPr kumimoji="1" lang="en-US" altLang="zh-CN" dirty="0" smtClean="0"/>
              <a:t>-LMM’s</a:t>
            </a:r>
            <a:r>
              <a:rPr kumimoji="1" lang="zh-CN" altLang="en-US" dirty="0" smtClean="0"/>
              <a:t> </a:t>
            </a:r>
            <a:r>
              <a:rPr kumimoji="1" lang="en-US" altLang="zh-CN" dirty="0" smtClean="0"/>
              <a:t>Principles</a:t>
            </a:r>
            <a:endParaRPr kumimoji="1" lang="zh-CN" altLang="en-US" dirty="0"/>
          </a:p>
        </p:txBody>
      </p:sp>
      <mc:AlternateContent xmlns:mc="http://schemas.openxmlformats.org/markup-compatibility/2006" xmlns:a14="http://schemas.microsoft.com/office/drawing/2010/main">
        <mc:Choice Requires="a14">
          <p:sp>
            <p:nvSpPr>
              <p:cNvPr id="6" name="内容占位符 5"/>
              <p:cNvSpPr>
                <a:spLocks noGrp="1"/>
              </p:cNvSpPr>
              <p:nvPr>
                <p:ph idx="1"/>
              </p:nvPr>
            </p:nvSpPr>
            <p:spPr>
              <a:xfrm>
                <a:off x="838200" y="1413164"/>
                <a:ext cx="10515600" cy="5444835"/>
              </a:xfrm>
            </p:spPr>
            <p:txBody>
              <a:bodyPr>
                <a:normAutofit/>
              </a:bodyPr>
              <a:lstStyle/>
              <a:p>
                <a:r>
                  <a:rPr lang="en-US" altLang="zh-CN" dirty="0" smtClean="0"/>
                  <a:t>Fast-LMM model can be seen as a mixture of general linear regression and Gaussian </a:t>
                </a:r>
                <a:r>
                  <a:rPr lang="en-US" altLang="zh-CN" dirty="0"/>
                  <a:t>process. </a:t>
                </a:r>
                <a:endParaRPr lang="zh-CN" altLang="en-US" dirty="0" smtClean="0"/>
              </a:p>
              <a:p>
                <a:r>
                  <a:rPr lang="en-US" altLang="zh-CN" dirty="0" smtClean="0"/>
                  <a:t>The </a:t>
                </a:r>
                <a:r>
                  <a:rPr lang="en-US" altLang="zh-CN" dirty="0"/>
                  <a:t>simple linear residual </a:t>
                </a:r>
                <a:r>
                  <a:rPr lang="en-US" altLang="zh-CN" dirty="0" smtClean="0"/>
                  <a:t>model</a:t>
                </a:r>
                <a:r>
                  <a:rPr lang="zh-CN" altLang="en-US" dirty="0" smtClean="0"/>
                  <a:t> </a:t>
                </a:r>
                <a:r>
                  <a:rPr lang="en-US" altLang="zh-CN" dirty="0" smtClean="0"/>
                  <a:t>has problem:</a:t>
                </a:r>
                <a:r>
                  <a:rPr lang="zh-CN" altLang="en-US" dirty="0" smtClean="0"/>
                  <a:t> </a:t>
                </a:r>
                <a:r>
                  <a:rPr lang="en-US" altLang="zh-CN" dirty="0" smtClean="0"/>
                  <a:t>relevant</a:t>
                </a:r>
                <a:endParaRPr lang="en-US" altLang="zh-CN" dirty="0"/>
              </a:p>
              <a:p>
                <a:r>
                  <a:rPr lang="en-US" altLang="zh-CN" dirty="0" smtClean="0"/>
                  <a:t>Fast-LMM </a:t>
                </a:r>
                <a:r>
                  <a:rPr lang="en-US" altLang="zh-CN" dirty="0"/>
                  <a:t>solve this problem by adding a K term which is called GSM (genetic similarity matrix) to measure correlation between y</a:t>
                </a:r>
                <a:r>
                  <a:rPr lang="en-US" altLang="zh-CN" dirty="0" smtClean="0"/>
                  <a:t>.</a:t>
                </a:r>
                <a:r>
                  <a:rPr lang="en-US" altLang="zh-CN" dirty="0"/>
                  <a:t/>
                </a:r>
                <a:br>
                  <a:rPr lang="en-US" altLang="zh-CN" dirty="0"/>
                </a:br>
                <a:endParaRPr lang="en-US" altLang="zh-CN" dirty="0"/>
              </a:p>
              <a:p>
                <a:r>
                  <a:rPr lang="en-US" altLang="zh-CN" dirty="0"/>
                  <a:t>There are several kinds of ways to calculate K. We use </a:t>
                </a:r>
                <a14:m>
                  <m:oMath xmlns:m="http://schemas.openxmlformats.org/officeDocument/2006/math">
                    <m:r>
                      <a:rPr lang="en-US" altLang="zh-CN" i="1" dirty="0" smtClean="0">
                        <a:latin typeface="Cambria Math" charset="0"/>
                      </a:rPr>
                      <m:t>𝐾</m:t>
                    </m:r>
                    <m:r>
                      <a:rPr lang="en-US" altLang="zh-CN" i="1" dirty="0" smtClean="0">
                        <a:latin typeface="Cambria Math" charset="0"/>
                      </a:rPr>
                      <m:t> =</m:t>
                    </m:r>
                    <m:r>
                      <a:rPr lang="en-US" altLang="zh-CN" b="0" i="1" dirty="0" smtClean="0">
                        <a:latin typeface="Cambria Math" charset="0"/>
                      </a:rPr>
                      <m:t>𝐺</m:t>
                    </m:r>
                    <m:r>
                      <a:rPr lang="en-US" altLang="zh-CN" b="0" i="1" dirty="0" smtClean="0">
                        <a:latin typeface="Cambria Math" charset="0"/>
                        <a:ea typeface="Cambria Math" charset="0"/>
                        <a:cs typeface="Cambria Math" charset="0"/>
                      </a:rPr>
                      <m:t>∙</m:t>
                    </m:r>
                    <m:sSup>
                      <m:sSupPr>
                        <m:ctrlPr>
                          <a:rPr lang="en-US" altLang="zh-CN" i="1" dirty="0" smtClean="0">
                            <a:latin typeface="Cambria Math" charset="0"/>
                          </a:rPr>
                        </m:ctrlPr>
                      </m:sSupPr>
                      <m:e>
                        <m:r>
                          <m:rPr>
                            <m:sty m:val="p"/>
                          </m:rPr>
                          <a:rPr lang="en-US" altLang="zh-CN" i="1" dirty="0" smtClean="0">
                            <a:latin typeface="Cambria Math" charset="0"/>
                          </a:rPr>
                          <m:t>G</m:t>
                        </m:r>
                      </m:e>
                      <m:sup>
                        <m:r>
                          <a:rPr lang="en-US" altLang="zh-CN" b="0" i="1" dirty="0" smtClean="0">
                            <a:latin typeface="Cambria Math" charset="0"/>
                          </a:rPr>
                          <m:t>𝑇</m:t>
                        </m:r>
                      </m:sup>
                    </m:sSup>
                    <m:r>
                      <a:rPr lang="en-US" altLang="zh-CN" i="1" dirty="0" smtClean="0">
                        <a:latin typeface="Cambria Math" charset="0"/>
                      </a:rPr>
                      <m:t> </m:t>
                    </m:r>
                  </m:oMath>
                </a14:m>
                <a:r>
                  <a:rPr lang="en-US" altLang="zh-CN" dirty="0"/>
                  <a:t>to generate K. G is a matrix, its rows are samples and columns are randomly picked SNPs. </a:t>
                </a:r>
                <a:endParaRPr lang="zh-CN" altLang="en-US" dirty="0" smtClean="0"/>
              </a:p>
              <a:p>
                <a:r>
                  <a:rPr lang="en-US" altLang="zh-CN" dirty="0" smtClean="0"/>
                  <a:t>4000 </a:t>
                </a:r>
                <a:r>
                  <a:rPr lang="en-US" altLang="zh-CN" dirty="0"/>
                  <a:t>SNPs are enough, </a:t>
                </a:r>
                <a:r>
                  <a:rPr lang="en-US" altLang="zh-CN" dirty="0" smtClean="0"/>
                  <a:t>we </a:t>
                </a:r>
                <a:r>
                  <a:rPr lang="en-US" altLang="zh-CN" dirty="0"/>
                  <a:t>pick 100,000 to generate K.</a:t>
                </a:r>
              </a:p>
              <a:p>
                <a:endParaRPr kumimoji="1" lang="zh-CN" altLang="en-US" dirty="0"/>
              </a:p>
            </p:txBody>
          </p:sp>
        </mc:Choice>
        <mc:Fallback xmlns="">
          <p:sp>
            <p:nvSpPr>
              <p:cNvPr id="6" name="内容占位符 5"/>
              <p:cNvSpPr>
                <a:spLocks noGrp="1" noRot="1" noChangeAspect="1" noMove="1" noResize="1" noEditPoints="1" noAdjustHandles="1" noChangeArrowheads="1" noChangeShapeType="1" noTextEdit="1"/>
              </p:cNvSpPr>
              <p:nvPr>
                <p:ph idx="1"/>
              </p:nvPr>
            </p:nvSpPr>
            <p:spPr>
              <a:xfrm>
                <a:off x="838200" y="1413164"/>
                <a:ext cx="10515600" cy="5444835"/>
              </a:xfrm>
              <a:blipFill rotWithShape="0">
                <a:blip r:embed="rId3"/>
                <a:stretch>
                  <a:fillRect l="-1043" t="-1904" r="-1623"/>
                </a:stretch>
              </a:blipFill>
            </p:spPr>
            <p:txBody>
              <a:bodyPr/>
              <a:lstStyle/>
              <a:p>
                <a:r>
                  <a:rPr lang="zh-CN" altLang="en-US">
                    <a:noFill/>
                  </a:rPr>
                  <a:t> </a:t>
                </a:r>
              </a:p>
            </p:txBody>
          </p:sp>
        </mc:Fallback>
      </mc:AlternateContent>
      <p:sp>
        <p:nvSpPr>
          <p:cNvPr id="3" name="幻灯片编号占位符 2"/>
          <p:cNvSpPr>
            <a:spLocks noGrp="1"/>
          </p:cNvSpPr>
          <p:nvPr>
            <p:ph type="sldNum" sz="quarter" idx="12"/>
          </p:nvPr>
        </p:nvSpPr>
        <p:spPr/>
        <p:txBody>
          <a:bodyPr/>
          <a:lstStyle/>
          <a:p>
            <a:fld id="{4BE502F4-4803-3441-A539-4361BBF020EF}" type="slidenum">
              <a:rPr kumimoji="1" lang="zh-CN" altLang="en-US" smtClean="0"/>
              <a:t>48</a:t>
            </a:fld>
            <a:endParaRPr kumimoji="1" lang="zh-CN" altLang="en-US"/>
          </a:p>
        </p:txBody>
      </p:sp>
    </p:spTree>
    <p:extLst>
      <p:ext uri="{BB962C8B-B14F-4D97-AF65-F5344CB8AC3E}">
        <p14:creationId xmlns:p14="http://schemas.microsoft.com/office/powerpoint/2010/main" val="808429477"/>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23236"/>
            <a:ext cx="10515600" cy="1325563"/>
          </a:xfrm>
        </p:spPr>
        <p:txBody>
          <a:bodyPr/>
          <a:lstStyle/>
          <a:p>
            <a:r>
              <a:rPr kumimoji="1" lang="en-US" altLang="zh-CN" dirty="0" smtClean="0"/>
              <a:t>How</a:t>
            </a:r>
            <a:r>
              <a:rPr kumimoji="1" lang="zh-CN" altLang="en-US" dirty="0" smtClean="0"/>
              <a:t> </a:t>
            </a:r>
            <a:r>
              <a:rPr kumimoji="1" lang="en-US" altLang="zh-CN" dirty="0" smtClean="0"/>
              <a:t>to</a:t>
            </a:r>
            <a:r>
              <a:rPr kumimoji="1" lang="zh-CN" altLang="en-US" dirty="0" smtClean="0"/>
              <a:t> </a:t>
            </a:r>
            <a:r>
              <a:rPr kumimoji="1" lang="en-US" altLang="zh-CN" dirty="0" smtClean="0"/>
              <a:t>use</a:t>
            </a:r>
            <a:r>
              <a:rPr kumimoji="1" lang="zh-CN" altLang="en-US" dirty="0" smtClean="0"/>
              <a:t> </a:t>
            </a:r>
            <a:r>
              <a:rPr kumimoji="1" lang="en-US" altLang="zh-CN" dirty="0" err="1" smtClean="0"/>
              <a:t>FaST</a:t>
            </a:r>
            <a:r>
              <a:rPr kumimoji="1" lang="en-US" altLang="zh-CN" dirty="0" smtClean="0"/>
              <a:t>-LMM</a:t>
            </a:r>
            <a:r>
              <a:rPr kumimoji="1" lang="zh-CN" altLang="en-US" dirty="0" smtClean="0"/>
              <a:t> </a:t>
            </a:r>
            <a:endParaRPr kumimoji="1" lang="zh-CN" altLang="en-US" dirty="0"/>
          </a:p>
        </p:txBody>
      </p:sp>
      <p:sp>
        <p:nvSpPr>
          <p:cNvPr id="3" name="内容占位符 2"/>
          <p:cNvSpPr>
            <a:spLocks noGrp="1"/>
          </p:cNvSpPr>
          <p:nvPr>
            <p:ph idx="1"/>
          </p:nvPr>
        </p:nvSpPr>
        <p:spPr/>
        <p:txBody>
          <a:bodyPr>
            <a:normAutofit/>
          </a:bodyPr>
          <a:lstStyle/>
          <a:p>
            <a:r>
              <a:rPr lang="en-US" altLang="zh-CN" dirty="0" smtClean="0"/>
              <a:t>Reprocess</a:t>
            </a:r>
            <a:r>
              <a:rPr lang="zh-CN" altLang="en-US" dirty="0" smtClean="0"/>
              <a:t> </a:t>
            </a:r>
            <a:r>
              <a:rPr lang="en-US" altLang="zh-CN" dirty="0" smtClean="0"/>
              <a:t>SNPs</a:t>
            </a:r>
            <a:endParaRPr lang="zh-CN" altLang="en-US" dirty="0" smtClean="0"/>
          </a:p>
          <a:p>
            <a:pPr lvl="1"/>
            <a:r>
              <a:rPr lang="en-US" altLang="zh-CN" dirty="0" smtClean="0"/>
              <a:t>Do</a:t>
            </a:r>
            <a:r>
              <a:rPr lang="zh-CN" altLang="en-US" dirty="0" smtClean="0"/>
              <a:t> </a:t>
            </a:r>
            <a:r>
              <a:rPr lang="en-US" altLang="zh-CN" dirty="0" smtClean="0"/>
              <a:t>not</a:t>
            </a:r>
            <a:r>
              <a:rPr lang="zh-CN" altLang="en-US" dirty="0" smtClean="0"/>
              <a:t> </a:t>
            </a:r>
            <a:r>
              <a:rPr lang="en-US" altLang="zh-CN" dirty="0" smtClean="0"/>
              <a:t>use</a:t>
            </a:r>
            <a:r>
              <a:rPr lang="zh-CN" altLang="en-US" dirty="0" smtClean="0"/>
              <a:t> </a:t>
            </a:r>
            <a:r>
              <a:rPr lang="en-US" altLang="zh-CN" dirty="0" smtClean="0"/>
              <a:t>one</a:t>
            </a:r>
            <a:r>
              <a:rPr lang="zh-CN" altLang="en-US" dirty="0" smtClean="0"/>
              <a:t> </a:t>
            </a:r>
            <a:r>
              <a:rPr lang="en-US" altLang="zh-CN" dirty="0" smtClean="0"/>
              <a:t>hot</a:t>
            </a:r>
            <a:r>
              <a:rPr lang="zh-CN" altLang="en-US" dirty="0" smtClean="0"/>
              <a:t> </a:t>
            </a:r>
            <a:r>
              <a:rPr lang="en-US" altLang="zh-CN" dirty="0" smtClean="0"/>
              <a:t>coding, use</a:t>
            </a:r>
            <a:r>
              <a:rPr lang="zh-CN" altLang="en-US" dirty="0" smtClean="0"/>
              <a:t> </a:t>
            </a:r>
            <a:r>
              <a:rPr lang="en-US" altLang="zh-CN" dirty="0" smtClean="0"/>
              <a:t>0,1,2 according</a:t>
            </a:r>
            <a:r>
              <a:rPr lang="zh-CN" altLang="en-US" dirty="0" smtClean="0"/>
              <a:t> </a:t>
            </a:r>
            <a:r>
              <a:rPr lang="en-US" altLang="zh-CN" dirty="0" smtClean="0"/>
              <a:t>to</a:t>
            </a:r>
            <a:r>
              <a:rPr lang="zh-CN" altLang="en-US" dirty="0" smtClean="0"/>
              <a:t> </a:t>
            </a:r>
            <a:r>
              <a:rPr lang="en-US" altLang="zh-CN" dirty="0" smtClean="0"/>
              <a:t>minor allele frequency</a:t>
            </a:r>
            <a:endParaRPr lang="zh-CN" altLang="en-US" dirty="0" smtClean="0"/>
          </a:p>
          <a:p>
            <a:pPr lvl="1"/>
            <a:r>
              <a:rPr lang="en-US" altLang="zh-CN" dirty="0" smtClean="0"/>
              <a:t>Normalize</a:t>
            </a:r>
            <a:r>
              <a:rPr lang="zh-CN" altLang="en-US" dirty="0" smtClean="0"/>
              <a:t> </a:t>
            </a:r>
            <a:r>
              <a:rPr lang="en-US" altLang="zh-CN" dirty="0" smtClean="0"/>
              <a:t>values</a:t>
            </a:r>
            <a:r>
              <a:rPr lang="zh-CN" altLang="en-US" dirty="0" smtClean="0"/>
              <a:t> </a:t>
            </a:r>
            <a:r>
              <a:rPr lang="en-US" altLang="zh-CN" dirty="0" smtClean="0"/>
              <a:t>to</a:t>
            </a:r>
            <a:r>
              <a:rPr lang="zh-CN" altLang="en-US" dirty="0" smtClean="0"/>
              <a:t> </a:t>
            </a:r>
            <a:r>
              <a:rPr lang="en-US" altLang="zh-CN" dirty="0" smtClean="0"/>
              <a:t>N(0</a:t>
            </a:r>
            <a:r>
              <a:rPr lang="en-US" altLang="zh-CN" dirty="0"/>
              <a:t>,</a:t>
            </a:r>
            <a:r>
              <a:rPr lang="en-US" altLang="zh-CN" dirty="0" smtClean="0"/>
              <a:t> 1)</a:t>
            </a:r>
            <a:r>
              <a:rPr lang="zh-CN" altLang="en-US" dirty="0" smtClean="0"/>
              <a:t> </a:t>
            </a:r>
            <a:r>
              <a:rPr lang="en-US" altLang="zh-CN" dirty="0" smtClean="0"/>
              <a:t>to</a:t>
            </a:r>
            <a:r>
              <a:rPr lang="zh-CN" altLang="en-US" dirty="0" smtClean="0"/>
              <a:t> </a:t>
            </a:r>
            <a:r>
              <a:rPr lang="en-US" altLang="zh-CN" dirty="0" smtClean="0"/>
              <a:t>avoid</a:t>
            </a:r>
            <a:r>
              <a:rPr lang="zh-CN" altLang="en-US" dirty="0" smtClean="0"/>
              <a:t> </a:t>
            </a:r>
            <a:r>
              <a:rPr lang="en-US" altLang="zh-CN" dirty="0" smtClean="0"/>
              <a:t>K’s</a:t>
            </a:r>
            <a:r>
              <a:rPr lang="zh-CN" altLang="en-US" dirty="0" smtClean="0"/>
              <a:t> </a:t>
            </a:r>
            <a:r>
              <a:rPr lang="en-US" altLang="zh-CN" dirty="0" smtClean="0"/>
              <a:t>deviation</a:t>
            </a:r>
            <a:r>
              <a:rPr lang="zh-CN" altLang="en-US" dirty="0" smtClean="0"/>
              <a:t>。</a:t>
            </a:r>
            <a:endParaRPr lang="zh-CN" altLang="en-US" dirty="0"/>
          </a:p>
          <a:p>
            <a:pPr lvl="1"/>
            <a:endParaRPr lang="zh-CN" altLang="en-US" dirty="0" smtClean="0"/>
          </a:p>
          <a:p>
            <a:r>
              <a:rPr lang="en-US" altLang="zh-CN" dirty="0" smtClean="0"/>
              <a:t>We</a:t>
            </a:r>
            <a:r>
              <a:rPr lang="zh-CN" altLang="en-US" dirty="0" smtClean="0"/>
              <a:t> </a:t>
            </a:r>
            <a:r>
              <a:rPr lang="en-US" altLang="zh-CN" dirty="0" smtClean="0"/>
              <a:t>will</a:t>
            </a:r>
            <a:r>
              <a:rPr lang="zh-CN" altLang="en-US" dirty="0" smtClean="0"/>
              <a:t> </a:t>
            </a:r>
            <a:r>
              <a:rPr lang="en-US" altLang="zh-CN" dirty="0" smtClean="0"/>
              <a:t>get</a:t>
            </a:r>
            <a:r>
              <a:rPr lang="zh-CN" altLang="en-US" dirty="0" smtClean="0"/>
              <a:t> </a:t>
            </a:r>
            <a:r>
              <a:rPr lang="en-US" altLang="zh-CN" dirty="0" smtClean="0"/>
              <a:t>a</a:t>
            </a:r>
            <a:r>
              <a:rPr lang="zh-CN" altLang="en-US" dirty="0" smtClean="0"/>
              <a:t> </a:t>
            </a:r>
            <a:r>
              <a:rPr lang="en-US" altLang="zh-CN" dirty="0"/>
              <a:t>Covariance </a:t>
            </a:r>
            <a:r>
              <a:rPr lang="en-US" altLang="zh-CN" dirty="0" smtClean="0"/>
              <a:t>matrix</a:t>
            </a:r>
            <a:r>
              <a:rPr lang="zh-CN" altLang="en-US" dirty="0"/>
              <a:t> </a:t>
            </a:r>
            <a:r>
              <a:rPr lang="en-US" altLang="zh-CN" dirty="0" smtClean="0"/>
              <a:t>represent</a:t>
            </a:r>
            <a:r>
              <a:rPr lang="zh-CN" altLang="en-US" dirty="0" smtClean="0"/>
              <a:t> </a:t>
            </a:r>
            <a:r>
              <a:rPr lang="en-US" altLang="zh-CN" dirty="0" smtClean="0"/>
              <a:t>random effects</a:t>
            </a:r>
            <a:endParaRPr lang="zh-CN" altLang="en-US" dirty="0" smtClean="0"/>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4963" y="4237182"/>
            <a:ext cx="11022985" cy="1415472"/>
          </a:xfrm>
          <a:prstGeom prst="rect">
            <a:avLst/>
          </a:prstGeom>
        </p:spPr>
      </p:pic>
      <p:sp>
        <p:nvSpPr>
          <p:cNvPr id="4" name="幻灯片编号占位符 3"/>
          <p:cNvSpPr>
            <a:spLocks noGrp="1"/>
          </p:cNvSpPr>
          <p:nvPr>
            <p:ph type="sldNum" sz="quarter" idx="12"/>
          </p:nvPr>
        </p:nvSpPr>
        <p:spPr/>
        <p:txBody>
          <a:bodyPr/>
          <a:lstStyle/>
          <a:p>
            <a:fld id="{4BE502F4-4803-3441-A539-4361BBF020EF}" type="slidenum">
              <a:rPr kumimoji="1" lang="zh-CN" altLang="en-US" smtClean="0"/>
              <a:t>49</a:t>
            </a:fld>
            <a:endParaRPr kumimoji="1" lang="zh-CN" altLang="en-US"/>
          </a:p>
        </p:txBody>
      </p:sp>
    </p:spTree>
    <p:extLst>
      <p:ext uri="{BB962C8B-B14F-4D97-AF65-F5344CB8AC3E}">
        <p14:creationId xmlns:p14="http://schemas.microsoft.com/office/powerpoint/2010/main" val="142105799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
            <a:ext cx="10515600" cy="1088612"/>
          </a:xfrm>
        </p:spPr>
        <p:txBody>
          <a:bodyPr/>
          <a:lstStyle/>
          <a:p>
            <a:r>
              <a:rPr kumimoji="1" lang="en-US" altLang="zh-CN" dirty="0" smtClean="0"/>
              <a:t>Background</a:t>
            </a:r>
            <a:endParaRPr kumimoji="1" lang="zh-CN" altLang="en-US" dirty="0"/>
          </a:p>
        </p:txBody>
      </p:sp>
      <p:sp>
        <p:nvSpPr>
          <p:cNvPr id="3" name="内容占位符 2"/>
          <p:cNvSpPr>
            <a:spLocks noGrp="1"/>
          </p:cNvSpPr>
          <p:nvPr>
            <p:ph idx="1"/>
          </p:nvPr>
        </p:nvSpPr>
        <p:spPr>
          <a:xfrm>
            <a:off x="838200" y="1260701"/>
            <a:ext cx="10836965" cy="5632863"/>
          </a:xfrm>
        </p:spPr>
        <p:txBody>
          <a:bodyPr>
            <a:normAutofit/>
          </a:bodyPr>
          <a:lstStyle/>
          <a:p>
            <a:r>
              <a:rPr kumimoji="1" lang="en-US" altLang="zh-CN" sz="3000" dirty="0" smtClean="0"/>
              <a:t>1 Preliminary test &amp; Semi-final test</a:t>
            </a:r>
          </a:p>
          <a:p>
            <a:endParaRPr kumimoji="1" lang="en-US" altLang="zh-CN" dirty="0" smtClean="0"/>
          </a:p>
          <a:p>
            <a:r>
              <a:rPr kumimoji="1" lang="en-US" altLang="zh-CN" sz="3000" dirty="0" smtClean="0"/>
              <a:t>2 Basic methods:</a:t>
            </a:r>
          </a:p>
          <a:p>
            <a:r>
              <a:rPr kumimoji="1" lang="en-US" altLang="zh-CN" smtClean="0"/>
              <a:t>Feature </a:t>
            </a:r>
            <a:r>
              <a:rPr kumimoji="1" lang="en-US" altLang="zh-CN" dirty="0"/>
              <a:t>selection: </a:t>
            </a:r>
            <a:endParaRPr kumimoji="1" lang="en-US" altLang="zh-CN" dirty="0" smtClean="0"/>
          </a:p>
          <a:p>
            <a:pPr lvl="1"/>
            <a:r>
              <a:rPr kumimoji="1" lang="en-US" altLang="zh-CN" dirty="0" smtClean="0"/>
              <a:t>ANOVA</a:t>
            </a:r>
            <a:r>
              <a:rPr kumimoji="1" lang="en-US" altLang="zh-CN" dirty="0"/>
              <a:t>, Mutual information, SVD, </a:t>
            </a:r>
            <a:r>
              <a:rPr kumimoji="1" lang="en-US" altLang="zh-CN" dirty="0" smtClean="0"/>
              <a:t>PCA,</a:t>
            </a:r>
            <a:r>
              <a:rPr kumimoji="1" lang="zh-CN" altLang="en-US" dirty="0" smtClean="0"/>
              <a:t> </a:t>
            </a:r>
            <a:r>
              <a:rPr kumimoji="1" lang="en-US" altLang="zh-CN" dirty="0" smtClean="0"/>
              <a:t>Random </a:t>
            </a:r>
            <a:r>
              <a:rPr kumimoji="1" lang="en-US" altLang="zh-CN" dirty="0"/>
              <a:t>projection</a:t>
            </a:r>
            <a:r>
              <a:rPr kumimoji="1" lang="mr-IN" altLang="zh-CN" dirty="0"/>
              <a:t>…</a:t>
            </a:r>
            <a:endParaRPr kumimoji="1" lang="en-US" altLang="zh-CN" dirty="0"/>
          </a:p>
          <a:p>
            <a:r>
              <a:rPr kumimoji="1" lang="en-US" altLang="zh-CN" dirty="0"/>
              <a:t>Regression</a:t>
            </a:r>
            <a:r>
              <a:rPr kumimoji="1" lang="en-US" altLang="zh-CN" dirty="0" smtClean="0"/>
              <a:t>:</a:t>
            </a:r>
          </a:p>
          <a:p>
            <a:pPr lvl="1"/>
            <a:r>
              <a:rPr kumimoji="1" lang="en-US" altLang="zh-CN" dirty="0" smtClean="0"/>
              <a:t> </a:t>
            </a:r>
            <a:r>
              <a:rPr kumimoji="1" lang="en-US" altLang="zh-CN" dirty="0"/>
              <a:t>Linear, Ridge, Kernel Ridge, SVR, Random Forest, KNN, Gaussian Process, MLP</a:t>
            </a:r>
            <a:r>
              <a:rPr kumimoji="1" lang="mr-IN" altLang="zh-CN" dirty="0"/>
              <a:t>…</a:t>
            </a:r>
            <a:endParaRPr kumimoji="1" lang="zh-CN" altLang="en-US" dirty="0"/>
          </a:p>
          <a:p>
            <a:pPr marL="0" indent="0">
              <a:buNone/>
            </a:pPr>
            <a:endParaRPr kumimoji="1" lang="en-US" altLang="zh-CN" dirty="0"/>
          </a:p>
          <a:p>
            <a:r>
              <a:rPr kumimoji="1" lang="en-US" altLang="zh-CN" sz="3000" dirty="0" smtClean="0"/>
              <a:t>3 Novel model</a:t>
            </a:r>
          </a:p>
          <a:p>
            <a:r>
              <a:rPr kumimoji="1" lang="en-US" altLang="zh-CN" dirty="0" smtClean="0"/>
              <a:t>Mixed-Ridge, Metric-</a:t>
            </a:r>
            <a:r>
              <a:rPr kumimoji="1" lang="en-US" altLang="zh-CN" dirty="0" err="1" smtClean="0"/>
              <a:t>Regressor</a:t>
            </a:r>
            <a:endParaRPr kumimoji="1" lang="zh-CN" altLang="en-US" dirty="0"/>
          </a:p>
        </p:txBody>
      </p:sp>
      <p:sp>
        <p:nvSpPr>
          <p:cNvPr id="4" name="幻灯片编号占位符 3"/>
          <p:cNvSpPr>
            <a:spLocks noGrp="1"/>
          </p:cNvSpPr>
          <p:nvPr>
            <p:ph type="sldNum" sz="quarter" idx="12"/>
          </p:nvPr>
        </p:nvSpPr>
        <p:spPr/>
        <p:txBody>
          <a:bodyPr/>
          <a:lstStyle/>
          <a:p>
            <a:fld id="{4BE502F4-4803-3441-A539-4361BBF020EF}" type="slidenum">
              <a:rPr kumimoji="1" lang="zh-CN" altLang="en-US" smtClean="0"/>
              <a:t>5</a:t>
            </a:fld>
            <a:endParaRPr kumimoji="1" lang="zh-CN" altLang="en-US"/>
          </a:p>
        </p:txBody>
      </p:sp>
    </p:spTree>
    <p:extLst>
      <p:ext uri="{BB962C8B-B14F-4D97-AF65-F5344CB8AC3E}">
        <p14:creationId xmlns:p14="http://schemas.microsoft.com/office/powerpoint/2010/main" val="270153315"/>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0"/>
            <a:ext cx="10515600" cy="1325563"/>
          </a:xfrm>
        </p:spPr>
        <p:txBody>
          <a:bodyPr/>
          <a:lstStyle/>
          <a:p>
            <a:r>
              <a:rPr kumimoji="1" lang="en-US" altLang="zh-CN" dirty="0" smtClean="0"/>
              <a:t>Mixed-Ridge</a:t>
            </a:r>
            <a:r>
              <a:rPr kumimoji="1" lang="zh-CN" altLang="en-US" dirty="0" smtClean="0"/>
              <a:t> </a:t>
            </a:r>
            <a:r>
              <a:rPr kumimoji="1" lang="en-US" altLang="zh-CN" dirty="0" smtClean="0"/>
              <a:t>model</a:t>
            </a:r>
            <a:endParaRPr kumimoji="1" lang="zh-CN" altLang="en-US" dirty="0"/>
          </a:p>
        </p:txBody>
      </p:sp>
      <p:sp>
        <p:nvSpPr>
          <p:cNvPr id="3" name="内容占位符 2"/>
          <p:cNvSpPr>
            <a:spLocks noGrp="1"/>
          </p:cNvSpPr>
          <p:nvPr>
            <p:ph idx="1"/>
          </p:nvPr>
        </p:nvSpPr>
        <p:spPr>
          <a:xfrm>
            <a:off x="838200" y="1216025"/>
            <a:ext cx="10515600" cy="1831975"/>
          </a:xfrm>
        </p:spPr>
        <p:txBody>
          <a:bodyPr>
            <a:normAutofit/>
          </a:bodyPr>
          <a:lstStyle/>
          <a:p>
            <a:r>
              <a:rPr kumimoji="1" lang="en-US" altLang="zh-CN" dirty="0" smtClean="0"/>
              <a:t>Better</a:t>
            </a:r>
            <a:r>
              <a:rPr kumimoji="1" lang="zh-CN" altLang="en-US" dirty="0" smtClean="0"/>
              <a:t> </a:t>
            </a:r>
            <a:r>
              <a:rPr kumimoji="1" lang="en-US" altLang="zh-CN" dirty="0" smtClean="0"/>
              <a:t>results,</a:t>
            </a:r>
            <a:r>
              <a:rPr kumimoji="1" lang="zh-CN" altLang="en-US" dirty="0" smtClean="0"/>
              <a:t> </a:t>
            </a:r>
            <a:r>
              <a:rPr kumimoji="1" lang="en-US" altLang="zh-CN" dirty="0" smtClean="0"/>
              <a:t>Higher</a:t>
            </a:r>
            <a:r>
              <a:rPr kumimoji="1" lang="zh-CN" altLang="en-US" dirty="0" smtClean="0"/>
              <a:t> </a:t>
            </a:r>
            <a:r>
              <a:rPr kumimoji="1" lang="en-US" altLang="zh-CN" dirty="0" smtClean="0"/>
              <a:t>efficiency </a:t>
            </a:r>
            <a:endParaRPr kumimoji="1" lang="zh-CN" altLang="en-US" dirty="0" smtClean="0"/>
          </a:p>
          <a:p>
            <a:r>
              <a:rPr lang="en-US" altLang="zh-CN" dirty="0"/>
              <a:t>t</a:t>
            </a:r>
            <a:r>
              <a:rPr lang="fr-FR" altLang="zh-CN" dirty="0" smtClean="0"/>
              <a:t>rait1</a:t>
            </a:r>
            <a:r>
              <a:rPr lang="zh-CN" altLang="fr-FR" dirty="0"/>
              <a:t>、</a:t>
            </a:r>
            <a:r>
              <a:rPr lang="fr-FR" altLang="zh-CN" dirty="0"/>
              <a:t>trait2</a:t>
            </a:r>
            <a:r>
              <a:rPr lang="zh-CN" altLang="fr-FR" dirty="0"/>
              <a:t>、</a:t>
            </a:r>
            <a:r>
              <a:rPr lang="fr-FR" altLang="zh-CN" dirty="0" smtClean="0"/>
              <a:t>trait3</a:t>
            </a:r>
            <a:r>
              <a:rPr lang="en-US" altLang="zh-CN" dirty="0" smtClean="0"/>
              <a:t>’s</a:t>
            </a:r>
            <a:r>
              <a:rPr lang="fr-FR" altLang="zh-CN" dirty="0" smtClean="0"/>
              <a:t> </a:t>
            </a:r>
            <a:r>
              <a:rPr lang="en-US" altLang="zh-CN" dirty="0" smtClean="0"/>
              <a:t>PCC:</a:t>
            </a:r>
            <a:r>
              <a:rPr lang="zh-CN" altLang="en-US" dirty="0" smtClean="0"/>
              <a:t> </a:t>
            </a:r>
            <a:r>
              <a:rPr lang="fr-FR" altLang="zh-CN" dirty="0" smtClean="0"/>
              <a:t>0.8303</a:t>
            </a:r>
            <a:r>
              <a:rPr lang="zh-CN" altLang="fr-FR" dirty="0"/>
              <a:t>、</a:t>
            </a:r>
            <a:r>
              <a:rPr lang="fr-FR" altLang="zh-CN" dirty="0"/>
              <a:t>0.8855 </a:t>
            </a:r>
            <a:r>
              <a:rPr lang="zh-CN" altLang="en-US" dirty="0"/>
              <a:t>、</a:t>
            </a:r>
            <a:r>
              <a:rPr lang="fr-FR" altLang="zh-CN" dirty="0" smtClean="0"/>
              <a:t>0.6556</a:t>
            </a:r>
            <a:endParaRPr lang="zh-CN" altLang="fr-FR" dirty="0"/>
          </a:p>
        </p:txBody>
      </p:sp>
      <p:pic>
        <p:nvPicPr>
          <p:cNvPr id="4" name="图片 3"/>
          <p:cNvPicPr>
            <a:picLocks noChangeAspect="1"/>
          </p:cNvPicPr>
          <p:nvPr/>
        </p:nvPicPr>
        <p:blipFill>
          <a:blip r:embed="rId3"/>
          <a:stretch>
            <a:fillRect/>
          </a:stretch>
        </p:blipFill>
        <p:spPr>
          <a:xfrm>
            <a:off x="838200" y="2499974"/>
            <a:ext cx="5038925" cy="1880116"/>
          </a:xfrm>
          <a:prstGeom prst="rect">
            <a:avLst/>
          </a:prstGeom>
        </p:spPr>
      </p:pic>
      <p:pic>
        <p:nvPicPr>
          <p:cNvPr id="5" name="图片 4"/>
          <p:cNvPicPr>
            <a:picLocks noChangeAspect="1"/>
          </p:cNvPicPr>
          <p:nvPr/>
        </p:nvPicPr>
        <p:blipFill>
          <a:blip r:embed="rId4"/>
          <a:stretch>
            <a:fillRect/>
          </a:stretch>
        </p:blipFill>
        <p:spPr>
          <a:xfrm>
            <a:off x="6428509" y="2542374"/>
            <a:ext cx="4925291" cy="1837716"/>
          </a:xfrm>
          <a:prstGeom prst="rect">
            <a:avLst/>
          </a:prstGeom>
        </p:spPr>
      </p:pic>
      <p:pic>
        <p:nvPicPr>
          <p:cNvPr id="6" name="图片 5"/>
          <p:cNvPicPr>
            <a:picLocks noChangeAspect="1"/>
          </p:cNvPicPr>
          <p:nvPr/>
        </p:nvPicPr>
        <p:blipFill>
          <a:blip r:embed="rId5"/>
          <a:stretch>
            <a:fillRect/>
          </a:stretch>
        </p:blipFill>
        <p:spPr>
          <a:xfrm>
            <a:off x="838200" y="4760861"/>
            <a:ext cx="5038925" cy="1880115"/>
          </a:xfrm>
          <a:prstGeom prst="rect">
            <a:avLst/>
          </a:prstGeom>
        </p:spPr>
      </p:pic>
      <p:sp>
        <p:nvSpPr>
          <p:cNvPr id="7" name="幻灯片编号占位符 6"/>
          <p:cNvSpPr>
            <a:spLocks noGrp="1"/>
          </p:cNvSpPr>
          <p:nvPr>
            <p:ph type="sldNum" sz="quarter" idx="12"/>
          </p:nvPr>
        </p:nvSpPr>
        <p:spPr/>
        <p:txBody>
          <a:bodyPr/>
          <a:lstStyle/>
          <a:p>
            <a:fld id="{4BE502F4-4803-3441-A539-4361BBF020EF}" type="slidenum">
              <a:rPr kumimoji="1" lang="zh-CN" altLang="en-US" smtClean="0"/>
              <a:t>50</a:t>
            </a:fld>
            <a:endParaRPr kumimoji="1" lang="zh-CN" altLang="en-US"/>
          </a:p>
        </p:txBody>
      </p:sp>
    </p:spTree>
    <p:extLst>
      <p:ext uri="{BB962C8B-B14F-4D97-AF65-F5344CB8AC3E}">
        <p14:creationId xmlns:p14="http://schemas.microsoft.com/office/powerpoint/2010/main" val="1481731227"/>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3939" y="1641114"/>
            <a:ext cx="6853152" cy="2880124"/>
          </a:xfrm>
          <a:prstGeom prst="rect">
            <a:avLst/>
          </a:prstGeom>
        </p:spPr>
      </p:pic>
      <mc:AlternateContent xmlns:mc="http://schemas.openxmlformats.org/markup-compatibility/2006" xmlns:a14="http://schemas.microsoft.com/office/drawing/2010/main">
        <mc:Choice Requires="a14">
          <p:sp>
            <p:nvSpPr>
              <p:cNvPr id="2" name="标题 1"/>
              <p:cNvSpPr>
                <a:spLocks noGrp="1"/>
              </p:cNvSpPr>
              <p:nvPr>
                <p:ph type="title"/>
              </p:nvPr>
            </p:nvSpPr>
            <p:spPr>
              <a:xfrm>
                <a:off x="838200" y="88582"/>
                <a:ext cx="10515600" cy="1325563"/>
              </a:xfrm>
            </p:spPr>
            <p:txBody>
              <a:bodyPr/>
              <a:lstStyle/>
              <a:p>
                <a:r>
                  <a:rPr kumimoji="1" lang="en-US" altLang="zh-CN" dirty="0" smtClean="0"/>
                  <a:t>Generate</a:t>
                </a:r>
                <a:r>
                  <a:rPr kumimoji="1" lang="zh-CN" altLang="en-US" dirty="0" smtClean="0"/>
                  <a:t> </a:t>
                </a:r>
                <a14:m>
                  <m:oMath xmlns:m="http://schemas.openxmlformats.org/officeDocument/2006/math">
                    <m:sSub>
                      <m:sSubPr>
                        <m:ctrlPr>
                          <a:rPr kumimoji="1" lang="en-US" altLang="zh-CN" i="1" smtClean="0">
                            <a:latin typeface="Cambria Math" charset="0"/>
                          </a:rPr>
                        </m:ctrlPr>
                      </m:sSubPr>
                      <m:e>
                        <m:r>
                          <m:rPr>
                            <m:sty m:val="p"/>
                          </m:rPr>
                          <a:rPr kumimoji="1" lang="el-GR" altLang="zh-CN" i="1" smtClean="0">
                            <a:latin typeface="Cambria Math" charset="0"/>
                            <a:ea typeface="Cambria Math" charset="0"/>
                            <a:cs typeface="Cambria Math" charset="0"/>
                          </a:rPr>
                          <m:t>Λ</m:t>
                        </m:r>
                      </m:e>
                      <m:sub>
                        <m:r>
                          <a:rPr kumimoji="1" lang="en-US" altLang="zh-CN" b="0" i="1" smtClean="0">
                            <a:latin typeface="Cambria Math" charset="0"/>
                          </a:rPr>
                          <m:t>1</m:t>
                        </m:r>
                      </m:sub>
                    </m:sSub>
                  </m:oMath>
                </a14:m>
                <a:r>
                  <a:rPr kumimoji="1" lang="zh-CN" altLang="en-US" dirty="0" smtClean="0"/>
                  <a:t> </a:t>
                </a:r>
                <a:r>
                  <a:rPr kumimoji="1" lang="en-US" altLang="zh-CN" dirty="0" smtClean="0"/>
                  <a:t>faster</a:t>
                </a:r>
                <a:r>
                  <a:rPr kumimoji="1" lang="zh-CN" altLang="en-US" dirty="0" smtClean="0"/>
                  <a:t> </a:t>
                </a:r>
                <a:r>
                  <a:rPr kumimoji="1" lang="en-US" altLang="zh-CN" dirty="0" smtClean="0"/>
                  <a:t>from</a:t>
                </a:r>
                <a:r>
                  <a:rPr kumimoji="1" lang="zh-CN" altLang="en-US" dirty="0" smtClean="0"/>
                  <a:t> </a:t>
                </a:r>
                <a:r>
                  <a:rPr kumimoji="1" lang="en-US" altLang="zh-CN" dirty="0" smtClean="0"/>
                  <a:t>U</a:t>
                </a:r>
                <a:endParaRPr kumimoji="1" lang="zh-CN" altLang="en-US" dirty="0"/>
              </a:p>
            </p:txBody>
          </p:sp>
        </mc:Choice>
        <mc:Fallback xmlns="">
          <p:sp>
            <p:nvSpPr>
              <p:cNvPr id="2" name="标题 1"/>
              <p:cNvSpPr>
                <a:spLocks noGrp="1" noRot="1" noChangeAspect="1" noMove="1" noResize="1" noEditPoints="1" noAdjustHandles="1" noChangeArrowheads="1" noChangeShapeType="1" noTextEdit="1"/>
              </p:cNvSpPr>
              <p:nvPr>
                <p:ph type="title"/>
              </p:nvPr>
            </p:nvSpPr>
            <p:spPr>
              <a:xfrm>
                <a:off x="838200" y="88582"/>
                <a:ext cx="10515600" cy="1325563"/>
              </a:xfrm>
              <a:blipFill rotWithShape="0">
                <a:blip r:embed="rId4"/>
                <a:stretch>
                  <a:fillRect l="-237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内容占位符 2"/>
              <p:cNvSpPr>
                <a:spLocks noGrp="1"/>
              </p:cNvSpPr>
              <p:nvPr>
                <p:ph idx="1"/>
              </p:nvPr>
            </p:nvSpPr>
            <p:spPr>
              <a:xfrm>
                <a:off x="838200" y="1200784"/>
                <a:ext cx="10515600" cy="5255433"/>
              </a:xfrm>
            </p:spPr>
            <p:txBody>
              <a:bodyPr>
                <a:normAutofit fontScale="92500" lnSpcReduction="10000"/>
              </a:bodyPr>
              <a:lstStyle/>
              <a:p>
                <a:r>
                  <a:rPr kumimoji="1" lang="en-US" altLang="zh-CN" dirty="0" smtClean="0"/>
                  <a:t>Generate</a:t>
                </a:r>
                <a:r>
                  <a:rPr kumimoji="1" lang="zh-CN" altLang="en-US" dirty="0" smtClean="0"/>
                  <a:t> </a:t>
                </a:r>
                <a:r>
                  <a:rPr kumimoji="1" lang="en-US" altLang="zh-CN" dirty="0" smtClean="0"/>
                  <a:t>U</a:t>
                </a:r>
                <a:r>
                  <a:rPr kumimoji="1" lang="zh-CN" altLang="en-US" dirty="0" smtClean="0"/>
                  <a:t> </a:t>
                </a:r>
                <a:r>
                  <a:rPr kumimoji="1" lang="en-US" altLang="zh-CN" dirty="0" smtClean="0"/>
                  <a:t>from</a:t>
                </a:r>
                <a:r>
                  <a:rPr kumimoji="1" lang="zh-CN" altLang="en-US" dirty="0" smtClean="0"/>
                  <a:t> </a:t>
                </a:r>
                <a14:m>
                  <m:oMath xmlns:m="http://schemas.openxmlformats.org/officeDocument/2006/math">
                    <m:sSub>
                      <m:sSubPr>
                        <m:ctrlPr>
                          <a:rPr kumimoji="1" lang="en-US" altLang="zh-CN" i="1" dirty="0" smtClean="0">
                            <a:latin typeface="Cambria Math" charset="0"/>
                          </a:rPr>
                        </m:ctrlPr>
                      </m:sSubPr>
                      <m:e>
                        <m:r>
                          <m:rPr>
                            <m:sty m:val="p"/>
                          </m:rPr>
                          <a:rPr kumimoji="1" lang="en-US" altLang="zh-CN" i="1" dirty="0" smtClean="0">
                            <a:latin typeface="Cambria Math" charset="0"/>
                          </a:rPr>
                          <m:t>X</m:t>
                        </m:r>
                      </m:e>
                      <m:sub>
                        <m:r>
                          <a:rPr kumimoji="1" lang="en-US" altLang="zh-CN" b="0" i="1" dirty="0" smtClean="0">
                            <a:latin typeface="Cambria Math" charset="0"/>
                          </a:rPr>
                          <m:t>2</m:t>
                        </m:r>
                      </m:sub>
                    </m:sSub>
                  </m:oMath>
                </a14:m>
                <a:r>
                  <a:rPr kumimoji="1" lang="zh-CN" altLang="en-US" dirty="0" smtClean="0"/>
                  <a:t> </a:t>
                </a:r>
                <a:r>
                  <a:rPr kumimoji="1" lang="en-US" altLang="zh-CN" dirty="0" smtClean="0"/>
                  <a:t>is</a:t>
                </a:r>
                <a:r>
                  <a:rPr kumimoji="1" lang="zh-CN" altLang="en-US" dirty="0" smtClean="0"/>
                  <a:t> </a:t>
                </a:r>
                <a:r>
                  <a:rPr kumimoji="1" lang="en-US" altLang="zh-CN" dirty="0" smtClean="0"/>
                  <a:t>equal</a:t>
                </a:r>
                <a:r>
                  <a:rPr kumimoji="1" lang="zh-CN" altLang="en-US" dirty="0" smtClean="0"/>
                  <a:t> </a:t>
                </a:r>
                <a:r>
                  <a:rPr kumimoji="1" lang="en-US" altLang="zh-CN" dirty="0" smtClean="0"/>
                  <a:t>to</a:t>
                </a:r>
                <a:r>
                  <a:rPr kumimoji="1" lang="zh-CN" altLang="en-US" dirty="0" smtClean="0"/>
                  <a:t> </a:t>
                </a:r>
                <a:r>
                  <a:rPr kumimoji="1" lang="en-US" altLang="zh-CN" dirty="0" smtClean="0"/>
                  <a:t>generating</a:t>
                </a:r>
                <a:r>
                  <a:rPr kumimoji="1" lang="zh-CN" altLang="en-US" dirty="0" smtClean="0"/>
                  <a:t> </a:t>
                </a:r>
                <a:r>
                  <a:rPr kumimoji="1" lang="en-US" altLang="zh-CN" dirty="0" smtClean="0"/>
                  <a:t>U</a:t>
                </a:r>
                <a:r>
                  <a:rPr kumimoji="1" lang="zh-CN" altLang="en-US" dirty="0" smtClean="0"/>
                  <a:t> </a:t>
                </a:r>
                <a:r>
                  <a:rPr kumimoji="1" lang="en-US" altLang="zh-CN" dirty="0" smtClean="0"/>
                  <a:t>from </a:t>
                </a:r>
                <a14:m>
                  <m:oMath xmlns:m="http://schemas.openxmlformats.org/officeDocument/2006/math">
                    <m:sSub>
                      <m:sSubPr>
                        <m:ctrlPr>
                          <a:rPr kumimoji="1" lang="en-US" altLang="zh-CN" b="0" i="1" dirty="0" smtClean="0">
                            <a:latin typeface="Cambria Math" charset="0"/>
                          </a:rPr>
                        </m:ctrlPr>
                      </m:sSubPr>
                      <m:e>
                        <m:r>
                          <a:rPr kumimoji="1" lang="en-US" altLang="zh-CN" b="0" i="1" dirty="0" smtClean="0">
                            <a:latin typeface="Cambria Math" charset="0"/>
                          </a:rPr>
                          <m:t>𝐾</m:t>
                        </m:r>
                      </m:e>
                      <m:sub>
                        <m:r>
                          <a:rPr kumimoji="1" lang="en-US" altLang="zh-CN" b="0" i="1" dirty="0" smtClean="0">
                            <a:latin typeface="Cambria Math" charset="0"/>
                          </a:rPr>
                          <m:t>0</m:t>
                        </m:r>
                      </m:sub>
                    </m:sSub>
                    <m:r>
                      <a:rPr kumimoji="1" lang="en-US" altLang="zh-CN" b="0" i="1" dirty="0" smtClean="0">
                        <a:latin typeface="Cambria Math" charset="0"/>
                      </a:rPr>
                      <m:t> (</m:t>
                    </m:r>
                  </m:oMath>
                </a14:m>
                <a:r>
                  <a:rPr kumimoji="1" lang="en-US" altLang="zh-CN" dirty="0" err="1" smtClean="0"/>
                  <a:t>FaST</a:t>
                </a:r>
                <a:r>
                  <a:rPr kumimoji="1" lang="en-US" altLang="zh-CN" dirty="0" smtClean="0"/>
                  <a:t>-LMM)</a:t>
                </a:r>
                <a:endParaRPr kumimoji="1" lang="zh-CN" altLang="en-US" dirty="0"/>
              </a:p>
              <a:p>
                <a:endParaRPr kumimoji="1" lang="zh-CN" altLang="en-US" dirty="0" smtClean="0"/>
              </a:p>
              <a:p>
                <a:endParaRPr kumimoji="1" lang="zh-CN" altLang="en-US" dirty="0"/>
              </a:p>
              <a:p>
                <a:endParaRPr kumimoji="1" lang="zh-CN" altLang="en-US" dirty="0" smtClean="0"/>
              </a:p>
              <a:p>
                <a:endParaRPr kumimoji="1" lang="en-US" altLang="zh-CN" dirty="0" smtClean="0"/>
              </a:p>
              <a:p>
                <a:endParaRPr kumimoji="1" lang="en-US" altLang="zh-CN" dirty="0"/>
              </a:p>
              <a:p>
                <a:endParaRPr kumimoji="1" lang="en-US" altLang="zh-CN" dirty="0" smtClean="0"/>
              </a:p>
              <a:p>
                <a:endParaRPr kumimoji="1" lang="en-US" altLang="zh-CN" dirty="0" smtClean="0"/>
              </a:p>
              <a:p>
                <a:r>
                  <a:rPr kumimoji="1" lang="en-US" altLang="zh-CN" dirty="0" smtClean="0"/>
                  <a:t>Use </a:t>
                </a:r>
                <a14:m>
                  <m:oMath xmlns:m="http://schemas.openxmlformats.org/officeDocument/2006/math">
                    <m:sSub>
                      <m:sSubPr>
                        <m:ctrlPr>
                          <a:rPr kumimoji="1" lang="en-US" altLang="zh-CN" i="1" dirty="0">
                            <a:latin typeface="Cambria Math" charset="0"/>
                          </a:rPr>
                        </m:ctrlPr>
                      </m:sSubPr>
                      <m:e>
                        <m:r>
                          <m:rPr>
                            <m:sty m:val="p"/>
                          </m:rPr>
                          <a:rPr kumimoji="1" lang="en-US" altLang="zh-CN" i="1" dirty="0">
                            <a:latin typeface="Cambria Math" charset="0"/>
                          </a:rPr>
                          <m:t>X</m:t>
                        </m:r>
                      </m:e>
                      <m:sub>
                        <m:r>
                          <a:rPr kumimoji="1" lang="en-US" altLang="zh-CN" i="1" dirty="0">
                            <a:latin typeface="Cambria Math" charset="0"/>
                          </a:rPr>
                          <m:t>2</m:t>
                        </m:r>
                      </m:sub>
                    </m:sSub>
                  </m:oMath>
                </a14:m>
                <a:r>
                  <a:rPr kumimoji="1" lang="en-US" altLang="zh-CN" dirty="0" smtClean="0"/>
                  <a:t> to generate U and then </a:t>
                </a:r>
                <a14:m>
                  <m:oMath xmlns:m="http://schemas.openxmlformats.org/officeDocument/2006/math">
                    <m:sSub>
                      <m:sSubPr>
                        <m:ctrlPr>
                          <a:rPr kumimoji="1" lang="en-US" altLang="zh-CN" i="1">
                            <a:latin typeface="Cambria Math" charset="0"/>
                          </a:rPr>
                        </m:ctrlPr>
                      </m:sSubPr>
                      <m:e>
                        <m:r>
                          <m:rPr>
                            <m:sty m:val="p"/>
                          </m:rPr>
                          <a:rPr kumimoji="1" lang="el-GR" altLang="zh-CN" i="1">
                            <a:latin typeface="Cambria Math" charset="0"/>
                            <a:ea typeface="Cambria Math" charset="0"/>
                            <a:cs typeface="Cambria Math" charset="0"/>
                          </a:rPr>
                          <m:t>Λ</m:t>
                        </m:r>
                      </m:e>
                      <m:sub>
                        <m:r>
                          <a:rPr kumimoji="1" lang="en-US" altLang="zh-CN" i="1">
                            <a:latin typeface="Cambria Math" charset="0"/>
                          </a:rPr>
                          <m:t>1</m:t>
                        </m:r>
                      </m:sub>
                    </m:sSub>
                  </m:oMath>
                </a14:m>
                <a:r>
                  <a:rPr kumimoji="1" lang="en-US" altLang="zh-CN" dirty="0" smtClean="0"/>
                  <a:t> has lower time complexity.</a:t>
                </a:r>
                <a:endParaRPr kumimoji="1" lang="en-US" altLang="zh-CN" dirty="0"/>
              </a:p>
              <a:p>
                <a:r>
                  <a:rPr kumimoji="1" lang="en-US" altLang="zh-CN" dirty="0" smtClean="0"/>
                  <a:t>                                                                         n = 100,000; m =6210</a:t>
                </a:r>
              </a:p>
              <a:p>
                <a:r>
                  <a:rPr kumimoji="1" lang="en-US" altLang="zh-CN" dirty="0" smtClean="0"/>
                  <a:t>The equation generating </a:t>
                </a:r>
                <a14:m>
                  <m:oMath xmlns:m="http://schemas.openxmlformats.org/officeDocument/2006/math">
                    <m:r>
                      <a:rPr kumimoji="1" lang="en-US" altLang="zh-CN">
                        <a:latin typeface="Cambria Math" charset="0"/>
                      </a:rPr>
                      <m:t> </m:t>
                    </m:r>
                    <m:sSub>
                      <m:sSubPr>
                        <m:ctrlPr>
                          <a:rPr kumimoji="1" lang="en-US" altLang="zh-CN" i="1">
                            <a:latin typeface="Cambria Math" charset="0"/>
                          </a:rPr>
                        </m:ctrlPr>
                      </m:sSubPr>
                      <m:e>
                        <m:r>
                          <m:rPr>
                            <m:sty m:val="p"/>
                          </m:rPr>
                          <a:rPr kumimoji="1" lang="el-GR" altLang="zh-CN" i="1">
                            <a:latin typeface="Cambria Math" charset="0"/>
                            <a:ea typeface="Cambria Math" charset="0"/>
                            <a:cs typeface="Cambria Math" charset="0"/>
                          </a:rPr>
                          <m:t>Λ</m:t>
                        </m:r>
                      </m:e>
                      <m:sub>
                        <m:r>
                          <a:rPr kumimoji="1" lang="en-US" altLang="zh-CN" i="1">
                            <a:latin typeface="Cambria Math" charset="0"/>
                          </a:rPr>
                          <m:t>1</m:t>
                        </m:r>
                      </m:sub>
                    </m:sSub>
                  </m:oMath>
                </a14:m>
                <a:r>
                  <a:rPr kumimoji="1" lang="zh-CN" altLang="en-US" dirty="0" smtClean="0"/>
                  <a:t>：</a:t>
                </a:r>
              </a:p>
              <a:p>
                <a:endParaRPr kumimoji="1" lang="zh-CN" altLang="en-US" dirty="0" smtClean="0"/>
              </a:p>
              <a:p>
                <a:endParaRPr kumimoji="1" lang="zh-CN" altLang="en-US" dirty="0"/>
              </a:p>
              <a:p>
                <a:endParaRPr kumimoji="1"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838200" y="1200784"/>
                <a:ext cx="10515600" cy="5255433"/>
              </a:xfrm>
              <a:blipFill rotWithShape="0">
                <a:blip r:embed="rId5"/>
                <a:stretch>
                  <a:fillRect l="-928" t="-2320"/>
                </a:stretch>
              </a:blipFill>
            </p:spPr>
            <p:txBody>
              <a:bodyPr/>
              <a:lstStyle/>
              <a:p>
                <a:r>
                  <a:rPr lang="zh-CN" altLang="en-US">
                    <a:noFill/>
                  </a:rPr>
                  <a:t> </a:t>
                </a:r>
              </a:p>
            </p:txBody>
          </p:sp>
        </mc:Fallback>
      </mc:AlternateContent>
      <p:pic>
        <p:nvPicPr>
          <p:cNvPr id="5" name="图片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79535" y="6189436"/>
            <a:ext cx="1871980" cy="668564"/>
          </a:xfrm>
          <a:prstGeom prst="rect">
            <a:avLst/>
          </a:prstGeom>
        </p:spPr>
      </p:pic>
      <p:pic>
        <p:nvPicPr>
          <p:cNvPr id="6" name="图片 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54774" y="5190237"/>
            <a:ext cx="5369575" cy="443203"/>
          </a:xfrm>
          <a:prstGeom prst="rect">
            <a:avLst/>
          </a:prstGeom>
        </p:spPr>
      </p:pic>
      <p:sp>
        <p:nvSpPr>
          <p:cNvPr id="7" name="幻灯片编号占位符 6"/>
          <p:cNvSpPr>
            <a:spLocks noGrp="1"/>
          </p:cNvSpPr>
          <p:nvPr>
            <p:ph type="sldNum" sz="quarter" idx="12"/>
          </p:nvPr>
        </p:nvSpPr>
        <p:spPr/>
        <p:txBody>
          <a:bodyPr/>
          <a:lstStyle/>
          <a:p>
            <a:fld id="{4BE502F4-4803-3441-A539-4361BBF020EF}" type="slidenum">
              <a:rPr kumimoji="1" lang="zh-CN" altLang="en-US" smtClean="0"/>
              <a:t>51</a:t>
            </a:fld>
            <a:endParaRPr kumimoji="1" lang="zh-CN" altLang="en-US"/>
          </a:p>
        </p:txBody>
      </p:sp>
    </p:spTree>
    <p:extLst>
      <p:ext uri="{BB962C8B-B14F-4D97-AF65-F5344CB8AC3E}">
        <p14:creationId xmlns:p14="http://schemas.microsoft.com/office/powerpoint/2010/main" val="717512804"/>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Proof of equivalence</a:t>
            </a:r>
            <a:endParaRPr kumimoji="1" lang="zh-CN" altLang="en-US" dirty="0"/>
          </a:p>
        </p:txBody>
      </p:sp>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505584"/>
            <a:ext cx="8122920" cy="5285871"/>
          </a:xfrm>
        </p:spPr>
      </p:pic>
      <p:sp>
        <p:nvSpPr>
          <p:cNvPr id="3" name="幻灯片编号占位符 2"/>
          <p:cNvSpPr>
            <a:spLocks noGrp="1"/>
          </p:cNvSpPr>
          <p:nvPr>
            <p:ph type="sldNum" sz="quarter" idx="12"/>
          </p:nvPr>
        </p:nvSpPr>
        <p:spPr/>
        <p:txBody>
          <a:bodyPr/>
          <a:lstStyle/>
          <a:p>
            <a:fld id="{4BE502F4-4803-3441-A539-4361BBF020EF}" type="slidenum">
              <a:rPr kumimoji="1" lang="zh-CN" altLang="en-US" smtClean="0"/>
              <a:t>52</a:t>
            </a:fld>
            <a:endParaRPr kumimoji="1" lang="zh-CN" altLang="en-US"/>
          </a:p>
        </p:txBody>
      </p:sp>
    </p:spTree>
    <p:extLst>
      <p:ext uri="{BB962C8B-B14F-4D97-AF65-F5344CB8AC3E}">
        <p14:creationId xmlns:p14="http://schemas.microsoft.com/office/powerpoint/2010/main" val="268650772"/>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0"/>
            <a:ext cx="10515600" cy="1325563"/>
          </a:xfrm>
        </p:spPr>
        <p:txBody>
          <a:bodyPr/>
          <a:lstStyle/>
          <a:p>
            <a:r>
              <a:rPr kumimoji="1" lang="en-US" altLang="zh-CN" dirty="0"/>
              <a:t>Proof of equivalence</a:t>
            </a:r>
            <a:endParaRPr kumimoji="1" lang="zh-CN" altLang="en-US" dirty="0"/>
          </a:p>
        </p:txBody>
      </p:sp>
      <p:pic>
        <p:nvPicPr>
          <p:cNvPr id="5" name="内容占位符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847235"/>
            <a:ext cx="7086600" cy="5944489"/>
          </a:xfrm>
        </p:spPr>
      </p:pic>
      <p:sp>
        <p:nvSpPr>
          <p:cNvPr id="3" name="幻灯片编号占位符 2"/>
          <p:cNvSpPr>
            <a:spLocks noGrp="1"/>
          </p:cNvSpPr>
          <p:nvPr>
            <p:ph type="sldNum" sz="quarter" idx="12"/>
          </p:nvPr>
        </p:nvSpPr>
        <p:spPr/>
        <p:txBody>
          <a:bodyPr/>
          <a:lstStyle/>
          <a:p>
            <a:fld id="{4BE502F4-4803-3441-A539-4361BBF020EF}" type="slidenum">
              <a:rPr kumimoji="1" lang="zh-CN" altLang="en-US" smtClean="0"/>
              <a:t>53</a:t>
            </a:fld>
            <a:endParaRPr kumimoji="1" lang="zh-CN" altLang="en-US"/>
          </a:p>
        </p:txBody>
      </p:sp>
    </p:spTree>
    <p:extLst>
      <p:ext uri="{BB962C8B-B14F-4D97-AF65-F5344CB8AC3E}">
        <p14:creationId xmlns:p14="http://schemas.microsoft.com/office/powerpoint/2010/main" val="1202899010"/>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199" y="0"/>
            <a:ext cx="10515600" cy="1325563"/>
          </a:xfrm>
        </p:spPr>
        <p:txBody>
          <a:bodyPr/>
          <a:lstStyle/>
          <a:p>
            <a:r>
              <a:rPr kumimoji="1" lang="en-US" altLang="zh-CN" dirty="0"/>
              <a:t>Proof of equivalence</a:t>
            </a:r>
            <a:endParaRPr kumimoji="1" lang="zh-CN" altLang="en-US" dirty="0"/>
          </a:p>
        </p:txBody>
      </p:sp>
      <p:pic>
        <p:nvPicPr>
          <p:cNvPr id="5" name="内容占位符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199" y="1325562"/>
            <a:ext cx="6873241" cy="5645425"/>
          </a:xfrm>
        </p:spPr>
      </p:pic>
      <p:sp>
        <p:nvSpPr>
          <p:cNvPr id="3" name="幻灯片编号占位符 2"/>
          <p:cNvSpPr>
            <a:spLocks noGrp="1"/>
          </p:cNvSpPr>
          <p:nvPr>
            <p:ph type="sldNum" sz="quarter" idx="12"/>
          </p:nvPr>
        </p:nvSpPr>
        <p:spPr/>
        <p:txBody>
          <a:bodyPr/>
          <a:lstStyle/>
          <a:p>
            <a:fld id="{4BE502F4-4803-3441-A539-4361BBF020EF}" type="slidenum">
              <a:rPr kumimoji="1" lang="zh-CN" altLang="en-US" smtClean="0"/>
              <a:t>54</a:t>
            </a:fld>
            <a:endParaRPr kumimoji="1" lang="zh-CN" altLang="en-US"/>
          </a:p>
        </p:txBody>
      </p:sp>
    </p:spTree>
    <p:extLst>
      <p:ext uri="{BB962C8B-B14F-4D97-AF65-F5344CB8AC3E}">
        <p14:creationId xmlns:p14="http://schemas.microsoft.com/office/powerpoint/2010/main" val="712608212"/>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Proof of equivalence</a:t>
            </a:r>
            <a:endParaRPr kumimoji="1" lang="zh-CN" altLang="en-US" dirty="0"/>
          </a:p>
        </p:txBody>
      </p:sp>
      <p:pic>
        <p:nvPicPr>
          <p:cNvPr id="5" name="内容占位符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820704"/>
            <a:ext cx="9558751" cy="2903696"/>
          </a:xfrm>
        </p:spPr>
      </p:pic>
      <p:sp>
        <p:nvSpPr>
          <p:cNvPr id="3" name="幻灯片编号占位符 2"/>
          <p:cNvSpPr>
            <a:spLocks noGrp="1"/>
          </p:cNvSpPr>
          <p:nvPr>
            <p:ph type="sldNum" sz="quarter" idx="12"/>
          </p:nvPr>
        </p:nvSpPr>
        <p:spPr/>
        <p:txBody>
          <a:bodyPr/>
          <a:lstStyle/>
          <a:p>
            <a:fld id="{4BE502F4-4803-3441-A539-4361BBF020EF}" type="slidenum">
              <a:rPr kumimoji="1" lang="zh-CN" altLang="en-US" smtClean="0"/>
              <a:t>55</a:t>
            </a:fld>
            <a:endParaRPr kumimoji="1" lang="zh-CN" altLang="en-US"/>
          </a:p>
        </p:txBody>
      </p:sp>
    </p:spTree>
    <p:extLst>
      <p:ext uri="{BB962C8B-B14F-4D97-AF65-F5344CB8AC3E}">
        <p14:creationId xmlns:p14="http://schemas.microsoft.com/office/powerpoint/2010/main" val="289919765"/>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2434" y="0"/>
            <a:ext cx="10515600" cy="1325563"/>
          </a:xfrm>
        </p:spPr>
        <p:txBody>
          <a:bodyPr/>
          <a:lstStyle/>
          <a:p>
            <a:r>
              <a:rPr kumimoji="1" lang="en-US" altLang="zh-CN" dirty="0" err="1" smtClean="0"/>
              <a:t>FaST</a:t>
            </a:r>
            <a:r>
              <a:rPr kumimoji="1" lang="en-US" altLang="zh-CN" dirty="0" smtClean="0"/>
              <a:t>-LMM result</a:t>
            </a:r>
            <a:endParaRPr kumimoji="1" lang="zh-CN" altLang="en-US" dirty="0"/>
          </a:p>
        </p:txBody>
      </p:sp>
      <p:pic>
        <p:nvPicPr>
          <p:cNvPr id="4" name="图片 3"/>
          <p:cNvPicPr>
            <a:picLocks noChangeAspect="1"/>
          </p:cNvPicPr>
          <p:nvPr/>
        </p:nvPicPr>
        <p:blipFill>
          <a:blip r:embed="rId3"/>
          <a:stretch>
            <a:fillRect/>
          </a:stretch>
        </p:blipFill>
        <p:spPr>
          <a:xfrm>
            <a:off x="409904" y="1049116"/>
            <a:ext cx="4384652" cy="3901256"/>
          </a:xfrm>
          <a:prstGeom prst="rect">
            <a:avLst/>
          </a:prstGeom>
        </p:spPr>
      </p:pic>
      <p:pic>
        <p:nvPicPr>
          <p:cNvPr id="5" name="图片 4"/>
          <p:cNvPicPr>
            <a:picLocks noChangeAspect="1"/>
          </p:cNvPicPr>
          <p:nvPr/>
        </p:nvPicPr>
        <p:blipFill>
          <a:blip r:embed="rId4"/>
          <a:stretch>
            <a:fillRect/>
          </a:stretch>
        </p:blipFill>
        <p:spPr>
          <a:xfrm>
            <a:off x="5319726" y="1167835"/>
            <a:ext cx="6018308" cy="1831909"/>
          </a:xfrm>
          <a:prstGeom prst="rect">
            <a:avLst/>
          </a:prstGeom>
        </p:spPr>
      </p:pic>
      <p:pic>
        <p:nvPicPr>
          <p:cNvPr id="6" name="图片 5"/>
          <p:cNvPicPr>
            <a:picLocks noChangeAspect="1"/>
          </p:cNvPicPr>
          <p:nvPr/>
        </p:nvPicPr>
        <p:blipFill>
          <a:blip r:embed="rId5"/>
          <a:stretch>
            <a:fillRect/>
          </a:stretch>
        </p:blipFill>
        <p:spPr>
          <a:xfrm>
            <a:off x="5109342" y="3688841"/>
            <a:ext cx="6762093" cy="2523061"/>
          </a:xfrm>
          <a:prstGeom prst="rect">
            <a:avLst/>
          </a:prstGeom>
        </p:spPr>
      </p:pic>
      <p:sp>
        <p:nvSpPr>
          <p:cNvPr id="7" name="文本框 6"/>
          <p:cNvSpPr txBox="1"/>
          <p:nvPr/>
        </p:nvSpPr>
        <p:spPr>
          <a:xfrm>
            <a:off x="1040424" y="5344510"/>
            <a:ext cx="3123612" cy="369332"/>
          </a:xfrm>
          <a:prstGeom prst="rect">
            <a:avLst/>
          </a:prstGeom>
          <a:noFill/>
        </p:spPr>
        <p:txBody>
          <a:bodyPr wrap="none" rtlCol="0">
            <a:spAutoFit/>
          </a:bodyPr>
          <a:lstStyle/>
          <a:p>
            <a:r>
              <a:rPr kumimoji="1" lang="en-US" altLang="zh-CN" dirty="0" smtClean="0"/>
              <a:t>Test sets true </a:t>
            </a:r>
            <a:r>
              <a:rPr kumimoji="1" lang="en-US" altLang="zh-CN" smtClean="0"/>
              <a:t>value distribution</a:t>
            </a:r>
            <a:endParaRPr kumimoji="1" lang="zh-CN" altLang="en-US" dirty="0"/>
          </a:p>
        </p:txBody>
      </p:sp>
      <p:sp>
        <p:nvSpPr>
          <p:cNvPr id="8" name="文本框 7"/>
          <p:cNvSpPr txBox="1"/>
          <p:nvPr/>
        </p:nvSpPr>
        <p:spPr>
          <a:xfrm>
            <a:off x="7662041" y="3326524"/>
            <a:ext cx="2979534" cy="369332"/>
          </a:xfrm>
          <a:prstGeom prst="rect">
            <a:avLst/>
          </a:prstGeom>
          <a:noFill/>
        </p:spPr>
        <p:txBody>
          <a:bodyPr wrap="none" rtlCol="0">
            <a:spAutoFit/>
          </a:bodyPr>
          <a:lstStyle/>
          <a:p>
            <a:r>
              <a:rPr kumimoji="1" lang="en-US" altLang="zh-CN" dirty="0" smtClean="0"/>
              <a:t>Prediction values’ distribution</a:t>
            </a:r>
            <a:endParaRPr kumimoji="1" lang="zh-CN" altLang="en-US" dirty="0"/>
          </a:p>
        </p:txBody>
      </p:sp>
      <p:sp>
        <p:nvSpPr>
          <p:cNvPr id="9" name="文本框 8"/>
          <p:cNvSpPr txBox="1"/>
          <p:nvPr/>
        </p:nvSpPr>
        <p:spPr>
          <a:xfrm>
            <a:off x="7267903" y="6495393"/>
            <a:ext cx="1608004" cy="369332"/>
          </a:xfrm>
          <a:prstGeom prst="rect">
            <a:avLst/>
          </a:prstGeom>
          <a:noFill/>
        </p:spPr>
        <p:txBody>
          <a:bodyPr wrap="none" rtlCol="0">
            <a:spAutoFit/>
          </a:bodyPr>
          <a:lstStyle/>
          <a:p>
            <a:r>
              <a:rPr kumimoji="1" lang="en-US" altLang="zh-CN" dirty="0" smtClean="0"/>
              <a:t>Trait2</a:t>
            </a:r>
            <a:r>
              <a:rPr kumimoji="1" lang="zh-CN" altLang="en-US" dirty="0" smtClean="0"/>
              <a:t> </a:t>
            </a:r>
            <a:r>
              <a:rPr kumimoji="1" lang="en-US" altLang="zh-CN" dirty="0" err="1" smtClean="0"/>
              <a:t>heatmap</a:t>
            </a:r>
            <a:endParaRPr kumimoji="1" lang="zh-CN" altLang="en-US" dirty="0"/>
          </a:p>
        </p:txBody>
      </p:sp>
      <p:sp>
        <p:nvSpPr>
          <p:cNvPr id="3" name="幻灯片编号占位符 2"/>
          <p:cNvSpPr>
            <a:spLocks noGrp="1"/>
          </p:cNvSpPr>
          <p:nvPr>
            <p:ph type="sldNum" sz="quarter" idx="12"/>
          </p:nvPr>
        </p:nvSpPr>
        <p:spPr/>
        <p:txBody>
          <a:bodyPr/>
          <a:lstStyle/>
          <a:p>
            <a:fld id="{4BE502F4-4803-3441-A539-4361BBF020EF}" type="slidenum">
              <a:rPr kumimoji="1" lang="zh-CN" altLang="en-US" smtClean="0"/>
              <a:t>56</a:t>
            </a:fld>
            <a:endParaRPr kumimoji="1" lang="zh-CN" altLang="en-US"/>
          </a:p>
        </p:txBody>
      </p:sp>
    </p:spTree>
    <p:extLst>
      <p:ext uri="{BB962C8B-B14F-4D97-AF65-F5344CB8AC3E}">
        <p14:creationId xmlns:p14="http://schemas.microsoft.com/office/powerpoint/2010/main" val="523830908"/>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0"/>
            <a:ext cx="10515600" cy="1325563"/>
          </a:xfrm>
        </p:spPr>
        <p:txBody>
          <a:bodyPr/>
          <a:lstStyle/>
          <a:p>
            <a:r>
              <a:rPr kumimoji="1" lang="en-US" altLang="zh-CN" dirty="0" smtClean="0"/>
              <a:t>Fast</a:t>
            </a:r>
            <a:r>
              <a:rPr kumimoji="1" lang="zh-CN" altLang="en-US" dirty="0" smtClean="0"/>
              <a:t> </a:t>
            </a:r>
            <a:r>
              <a:rPr kumimoji="1" lang="en-US" altLang="zh-CN" dirty="0" smtClean="0"/>
              <a:t>CV</a:t>
            </a:r>
            <a:r>
              <a:rPr kumimoji="1" lang="zh-CN" altLang="en-US" dirty="0" smtClean="0"/>
              <a:t> </a:t>
            </a:r>
            <a:r>
              <a:rPr kumimoji="1" lang="en-US" altLang="zh-CN" dirty="0" smtClean="0"/>
              <a:t>Principle</a:t>
            </a:r>
            <a:endParaRPr kumimoji="1" lang="zh-CN" altLang="en-US" dirty="0"/>
          </a:p>
        </p:txBody>
      </p:sp>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033144"/>
            <a:ext cx="8366760" cy="5439165"/>
          </a:xfrm>
        </p:spPr>
      </p:pic>
      <p:sp>
        <p:nvSpPr>
          <p:cNvPr id="3" name="幻灯片编号占位符 2"/>
          <p:cNvSpPr>
            <a:spLocks noGrp="1"/>
          </p:cNvSpPr>
          <p:nvPr>
            <p:ph type="sldNum" sz="quarter" idx="12"/>
          </p:nvPr>
        </p:nvSpPr>
        <p:spPr/>
        <p:txBody>
          <a:bodyPr/>
          <a:lstStyle/>
          <a:p>
            <a:fld id="{4BE502F4-4803-3441-A539-4361BBF020EF}" type="slidenum">
              <a:rPr kumimoji="1" lang="zh-CN" altLang="en-US" smtClean="0"/>
              <a:t>57</a:t>
            </a:fld>
            <a:endParaRPr kumimoji="1" lang="zh-CN" altLang="en-US"/>
          </a:p>
        </p:txBody>
      </p:sp>
    </p:spTree>
    <p:extLst>
      <p:ext uri="{BB962C8B-B14F-4D97-AF65-F5344CB8AC3E}">
        <p14:creationId xmlns:p14="http://schemas.microsoft.com/office/powerpoint/2010/main" val="41095312"/>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0"/>
            <a:ext cx="10515600" cy="1325563"/>
          </a:xfrm>
        </p:spPr>
        <p:txBody>
          <a:bodyPr/>
          <a:lstStyle/>
          <a:p>
            <a:r>
              <a:rPr kumimoji="1" lang="en-US" altLang="zh-CN" dirty="0" smtClean="0"/>
              <a:t>Fast</a:t>
            </a:r>
            <a:r>
              <a:rPr kumimoji="1" lang="zh-CN" altLang="en-US" dirty="0" smtClean="0"/>
              <a:t> </a:t>
            </a:r>
            <a:r>
              <a:rPr kumimoji="1" lang="en-US" altLang="zh-CN" dirty="0" smtClean="0"/>
              <a:t>CV</a:t>
            </a:r>
            <a:r>
              <a:rPr kumimoji="1" lang="zh-CN" altLang="en-US" dirty="0" smtClean="0"/>
              <a:t> </a:t>
            </a:r>
            <a:r>
              <a:rPr kumimoji="1" lang="en-US" altLang="zh-CN" dirty="0" smtClean="0"/>
              <a:t>Principle</a:t>
            </a:r>
            <a:endParaRPr kumimoji="1" lang="zh-CN" altLang="en-US" dirty="0"/>
          </a:p>
        </p:txBody>
      </p:sp>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964723"/>
            <a:ext cx="7999730" cy="3812955"/>
          </a:xfrm>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4638771"/>
            <a:ext cx="7620000" cy="2328716"/>
          </a:xfrm>
          <a:prstGeom prst="rect">
            <a:avLst/>
          </a:prstGeom>
        </p:spPr>
      </p:pic>
      <p:sp>
        <p:nvSpPr>
          <p:cNvPr id="3" name="幻灯片编号占位符 2"/>
          <p:cNvSpPr>
            <a:spLocks noGrp="1"/>
          </p:cNvSpPr>
          <p:nvPr>
            <p:ph type="sldNum" sz="quarter" idx="12"/>
          </p:nvPr>
        </p:nvSpPr>
        <p:spPr/>
        <p:txBody>
          <a:bodyPr/>
          <a:lstStyle/>
          <a:p>
            <a:fld id="{4BE502F4-4803-3441-A539-4361BBF020EF}" type="slidenum">
              <a:rPr kumimoji="1" lang="zh-CN" altLang="en-US" smtClean="0"/>
              <a:t>58</a:t>
            </a:fld>
            <a:endParaRPr kumimoji="1" lang="zh-CN" altLang="en-US"/>
          </a:p>
        </p:txBody>
      </p:sp>
    </p:spTree>
    <p:extLst>
      <p:ext uri="{BB962C8B-B14F-4D97-AF65-F5344CB8AC3E}">
        <p14:creationId xmlns:p14="http://schemas.microsoft.com/office/powerpoint/2010/main" val="1346658097"/>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0"/>
            <a:ext cx="10515600" cy="1325563"/>
          </a:xfrm>
        </p:spPr>
        <p:txBody>
          <a:bodyPr/>
          <a:lstStyle/>
          <a:p>
            <a:r>
              <a:rPr kumimoji="1" lang="en-US" altLang="zh-CN" dirty="0" smtClean="0"/>
              <a:t>Fast</a:t>
            </a:r>
            <a:r>
              <a:rPr kumimoji="1" lang="zh-CN" altLang="en-US" dirty="0" smtClean="0"/>
              <a:t> </a:t>
            </a:r>
            <a:r>
              <a:rPr kumimoji="1" lang="en-US" altLang="zh-CN" dirty="0" smtClean="0"/>
              <a:t>CV</a:t>
            </a:r>
            <a:r>
              <a:rPr kumimoji="1" lang="zh-CN" altLang="en-US" dirty="0" smtClean="0"/>
              <a:t> </a:t>
            </a:r>
            <a:r>
              <a:rPr kumimoji="1" lang="en-US" altLang="zh-CN" dirty="0" smtClean="0"/>
              <a:t>Principle</a:t>
            </a:r>
            <a:endParaRPr kumimoji="1" lang="zh-CN" altLang="en-US" dirty="0"/>
          </a:p>
        </p:txBody>
      </p:sp>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09930" y="986314"/>
            <a:ext cx="8205470" cy="4870544"/>
          </a:xfrm>
        </p:spPr>
      </p:pic>
      <p:sp>
        <p:nvSpPr>
          <p:cNvPr id="3" name="幻灯片编号占位符 2"/>
          <p:cNvSpPr>
            <a:spLocks noGrp="1"/>
          </p:cNvSpPr>
          <p:nvPr>
            <p:ph type="sldNum" sz="quarter" idx="12"/>
          </p:nvPr>
        </p:nvSpPr>
        <p:spPr/>
        <p:txBody>
          <a:bodyPr/>
          <a:lstStyle/>
          <a:p>
            <a:fld id="{4BE502F4-4803-3441-A539-4361BBF020EF}" type="slidenum">
              <a:rPr kumimoji="1" lang="zh-CN" altLang="en-US" smtClean="0"/>
              <a:t>59</a:t>
            </a:fld>
            <a:endParaRPr kumimoji="1" lang="zh-CN" altLang="en-US"/>
          </a:p>
        </p:txBody>
      </p:sp>
    </p:spTree>
    <p:extLst>
      <p:ext uri="{BB962C8B-B14F-4D97-AF65-F5344CB8AC3E}">
        <p14:creationId xmlns:p14="http://schemas.microsoft.com/office/powerpoint/2010/main" val="95248054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56168"/>
            <a:ext cx="10314709" cy="881784"/>
          </a:xfrm>
        </p:spPr>
        <p:txBody>
          <a:bodyPr/>
          <a:lstStyle/>
          <a:p>
            <a:r>
              <a:rPr kumimoji="1" lang="en-US" altLang="zh-CN" dirty="0" smtClean="0"/>
              <a:t>Test methods</a:t>
            </a:r>
            <a:endParaRPr kumimoji="1" lang="zh-CN" altLang="en-US" dirty="0"/>
          </a:p>
        </p:txBody>
      </p:sp>
      <p:pic>
        <p:nvPicPr>
          <p:cNvPr id="4" name="内容占位符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38200" y="2248705"/>
            <a:ext cx="6075931" cy="2267040"/>
          </a:xfrm>
        </p:spPr>
      </p:pic>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4236" y="5104564"/>
            <a:ext cx="9996769" cy="1558636"/>
          </a:xfrm>
          <a:prstGeom prst="rect">
            <a:avLst/>
          </a:prstGeom>
        </p:spPr>
      </p:pic>
      <p:sp>
        <p:nvSpPr>
          <p:cNvPr id="7" name="文本框 6"/>
          <p:cNvSpPr txBox="1"/>
          <p:nvPr/>
        </p:nvSpPr>
        <p:spPr>
          <a:xfrm>
            <a:off x="838200" y="956649"/>
            <a:ext cx="8832273" cy="1200329"/>
          </a:xfrm>
          <a:prstGeom prst="rect">
            <a:avLst/>
          </a:prstGeom>
          <a:noFill/>
        </p:spPr>
        <p:txBody>
          <a:bodyPr wrap="square" rtlCol="0">
            <a:spAutoFit/>
          </a:bodyPr>
          <a:lstStyle/>
          <a:p>
            <a:r>
              <a:rPr kumimoji="1" lang="en-US" altLang="zh-CN" sz="2400" dirty="0" smtClean="0"/>
              <a:t>Preliminary</a:t>
            </a:r>
            <a:r>
              <a:rPr kumimoji="1" lang="zh-CN" altLang="en-US" sz="2400" dirty="0" smtClean="0"/>
              <a:t> </a:t>
            </a:r>
            <a:r>
              <a:rPr kumimoji="1" lang="en-US" altLang="zh-CN" sz="2400" dirty="0" smtClean="0"/>
              <a:t>training</a:t>
            </a:r>
            <a:r>
              <a:rPr kumimoji="1" lang="zh-CN" altLang="en-US" sz="2400" dirty="0" smtClean="0"/>
              <a:t> </a:t>
            </a:r>
            <a:r>
              <a:rPr kumimoji="1" lang="en-US" altLang="zh-CN" sz="2400" dirty="0" smtClean="0"/>
              <a:t>and</a:t>
            </a:r>
            <a:r>
              <a:rPr kumimoji="1" lang="zh-CN" altLang="en-US" sz="2400" dirty="0" smtClean="0"/>
              <a:t> </a:t>
            </a:r>
            <a:r>
              <a:rPr kumimoji="1" lang="en-US" altLang="zh-CN" sz="2400" dirty="0" smtClean="0"/>
              <a:t>test:</a:t>
            </a:r>
            <a:r>
              <a:rPr kumimoji="1" lang="zh-CN" altLang="en-US" sz="2400" dirty="0" smtClean="0"/>
              <a:t> </a:t>
            </a:r>
            <a:r>
              <a:rPr kumimoji="1" lang="en-US" altLang="zh-CN" sz="2400" dirty="0" smtClean="0"/>
              <a:t>first</a:t>
            </a:r>
            <a:r>
              <a:rPr kumimoji="1" lang="zh-CN" altLang="en-US" sz="2400" dirty="0" smtClean="0"/>
              <a:t> </a:t>
            </a:r>
            <a:r>
              <a:rPr kumimoji="1" lang="en-US" altLang="zh-CN" sz="2400" dirty="0" smtClean="0"/>
              <a:t>4754</a:t>
            </a:r>
            <a:r>
              <a:rPr kumimoji="1" lang="zh-CN" altLang="en-US" sz="2400" dirty="0" smtClean="0"/>
              <a:t> </a:t>
            </a:r>
            <a:r>
              <a:rPr kumimoji="1" lang="en-US" altLang="zh-CN" sz="2400" dirty="0" smtClean="0"/>
              <a:t>samples.</a:t>
            </a:r>
            <a:r>
              <a:rPr kumimoji="1" lang="zh-CN" altLang="en-US" sz="2400" dirty="0"/>
              <a:t> </a:t>
            </a:r>
            <a:r>
              <a:rPr kumimoji="1" lang="en-US" altLang="zh-CN" sz="2400" dirty="0" smtClean="0"/>
              <a:t>Including</a:t>
            </a:r>
            <a:r>
              <a:rPr kumimoji="1" lang="zh-CN" altLang="en-US" sz="2400" dirty="0" smtClean="0"/>
              <a:t> </a:t>
            </a:r>
            <a:r>
              <a:rPr kumimoji="1" lang="en-US" altLang="zh-CN" sz="2400" dirty="0" smtClean="0"/>
              <a:t>samples</a:t>
            </a:r>
            <a:r>
              <a:rPr kumimoji="1" lang="zh-CN" altLang="en-US" sz="2400" dirty="0" smtClean="0"/>
              <a:t> </a:t>
            </a:r>
            <a:r>
              <a:rPr kumimoji="1" lang="en-US" altLang="zh-CN" sz="2400" dirty="0" smtClean="0"/>
              <a:t>with</a:t>
            </a:r>
            <a:r>
              <a:rPr kumimoji="1" lang="zh-CN" altLang="en-US" sz="2400" dirty="0" smtClean="0"/>
              <a:t> </a:t>
            </a:r>
            <a:r>
              <a:rPr kumimoji="1" lang="en-US" altLang="zh-CN" sz="2400" dirty="0" err="1" smtClean="0"/>
              <a:t>unkown</a:t>
            </a:r>
            <a:r>
              <a:rPr kumimoji="1" lang="zh-CN" altLang="en-US" sz="2400" dirty="0" smtClean="0"/>
              <a:t> </a:t>
            </a:r>
            <a:r>
              <a:rPr kumimoji="1" lang="en-US" altLang="zh-CN" sz="2400" dirty="0" smtClean="0"/>
              <a:t>last</a:t>
            </a:r>
            <a:r>
              <a:rPr kumimoji="1" lang="zh-CN" altLang="en-US" sz="2400" dirty="0" smtClean="0"/>
              <a:t> </a:t>
            </a:r>
            <a:r>
              <a:rPr kumimoji="1" lang="en-US" altLang="zh-CN" sz="2400" dirty="0" smtClean="0"/>
              <a:t>5</a:t>
            </a:r>
            <a:r>
              <a:rPr kumimoji="1" lang="zh-CN" altLang="en-US" sz="2400" dirty="0" smtClean="0"/>
              <a:t> </a:t>
            </a:r>
            <a:r>
              <a:rPr kumimoji="1" lang="en-US" altLang="zh-CN" sz="2400" dirty="0" smtClean="0"/>
              <a:t>males</a:t>
            </a:r>
            <a:r>
              <a:rPr kumimoji="1" lang="zh-CN" altLang="en-US" sz="2400" dirty="0" smtClean="0"/>
              <a:t> </a:t>
            </a:r>
            <a:r>
              <a:rPr kumimoji="1" lang="en-US" altLang="zh-CN" sz="2400" dirty="0" smtClean="0"/>
              <a:t>and</a:t>
            </a:r>
            <a:r>
              <a:rPr kumimoji="1" lang="zh-CN" altLang="en-US" sz="2400" dirty="0" smtClean="0"/>
              <a:t> </a:t>
            </a:r>
            <a:r>
              <a:rPr kumimoji="1" lang="en-US" altLang="zh-CN" sz="2400" dirty="0" smtClean="0"/>
              <a:t>some</a:t>
            </a:r>
            <a:r>
              <a:rPr kumimoji="1" lang="zh-CN" altLang="en-US" sz="2400" dirty="0" smtClean="0"/>
              <a:t> </a:t>
            </a:r>
            <a:r>
              <a:rPr kumimoji="1" lang="en-US" altLang="zh-CN" sz="2400" dirty="0" smtClean="0"/>
              <a:t>females.</a:t>
            </a:r>
            <a:r>
              <a:rPr kumimoji="1" lang="zh-CN" altLang="en-US" sz="2400" dirty="0"/>
              <a:t> </a:t>
            </a:r>
            <a:r>
              <a:rPr kumimoji="1" lang="en-US" altLang="zh-CN" sz="2400" dirty="0" smtClean="0"/>
              <a:t>Samples</a:t>
            </a:r>
            <a:r>
              <a:rPr kumimoji="1" lang="zh-CN" altLang="en-US" sz="2400" dirty="0" smtClean="0"/>
              <a:t> </a:t>
            </a:r>
            <a:r>
              <a:rPr kumimoji="1" lang="en-US" altLang="zh-CN" sz="2400" dirty="0" smtClean="0"/>
              <a:t>with</a:t>
            </a:r>
            <a:r>
              <a:rPr kumimoji="1" lang="zh-CN" altLang="en-US" sz="2400" dirty="0" smtClean="0"/>
              <a:t> </a:t>
            </a:r>
            <a:r>
              <a:rPr kumimoji="1" lang="en-US" altLang="zh-CN" sz="2400" dirty="0" smtClean="0"/>
              <a:t>unknown</a:t>
            </a:r>
            <a:r>
              <a:rPr kumimoji="1" lang="zh-CN" altLang="en-US" sz="2400" dirty="0" smtClean="0"/>
              <a:t> </a:t>
            </a:r>
            <a:r>
              <a:rPr kumimoji="1" lang="en-US" altLang="zh-CN" sz="2400" dirty="0" smtClean="0"/>
              <a:t>males</a:t>
            </a:r>
            <a:r>
              <a:rPr kumimoji="1" lang="zh-CN" altLang="en-US" sz="2400" dirty="0" smtClean="0"/>
              <a:t> </a:t>
            </a:r>
            <a:r>
              <a:rPr kumimoji="1" lang="en-US" altLang="zh-CN" sz="2400" dirty="0" smtClean="0"/>
              <a:t>are</a:t>
            </a:r>
            <a:r>
              <a:rPr kumimoji="1" lang="zh-CN" altLang="en-US" sz="2400" dirty="0" smtClean="0"/>
              <a:t> </a:t>
            </a:r>
            <a:r>
              <a:rPr kumimoji="1" lang="en-US" altLang="zh-CN" sz="2400" dirty="0" smtClean="0"/>
              <a:t>hard</a:t>
            </a:r>
            <a:r>
              <a:rPr kumimoji="1" lang="zh-CN" altLang="en-US" sz="2400" dirty="0" smtClean="0"/>
              <a:t> </a:t>
            </a:r>
            <a:r>
              <a:rPr kumimoji="1" lang="en-US" altLang="zh-CN" sz="2400" dirty="0" smtClean="0"/>
              <a:t>to</a:t>
            </a:r>
            <a:r>
              <a:rPr kumimoji="1" lang="zh-CN" altLang="en-US" sz="2400" dirty="0" smtClean="0"/>
              <a:t> </a:t>
            </a:r>
            <a:r>
              <a:rPr kumimoji="1" lang="en-US" altLang="zh-CN" sz="2400" dirty="0" smtClean="0"/>
              <a:t>predict</a:t>
            </a:r>
            <a:endParaRPr kumimoji="1" lang="zh-CN" altLang="en-US" sz="2400" dirty="0"/>
          </a:p>
        </p:txBody>
      </p:sp>
      <p:sp>
        <p:nvSpPr>
          <p:cNvPr id="8" name="文本框 7"/>
          <p:cNvSpPr txBox="1"/>
          <p:nvPr/>
        </p:nvSpPr>
        <p:spPr>
          <a:xfrm>
            <a:off x="838200" y="4642899"/>
            <a:ext cx="10992561" cy="461665"/>
          </a:xfrm>
          <a:prstGeom prst="rect">
            <a:avLst/>
          </a:prstGeom>
          <a:noFill/>
        </p:spPr>
        <p:txBody>
          <a:bodyPr wrap="none" rtlCol="0">
            <a:spAutoFit/>
          </a:bodyPr>
          <a:lstStyle/>
          <a:p>
            <a:r>
              <a:rPr kumimoji="1" lang="en-US" altLang="zh-CN" sz="2400" dirty="0" smtClean="0"/>
              <a:t>Semi-final</a:t>
            </a:r>
            <a:r>
              <a:rPr kumimoji="1" lang="zh-CN" altLang="en-US" sz="2400" dirty="0" smtClean="0"/>
              <a:t> </a:t>
            </a:r>
            <a:r>
              <a:rPr kumimoji="1" lang="en-US" altLang="zh-CN" sz="2400" dirty="0" smtClean="0"/>
              <a:t>training</a:t>
            </a:r>
            <a:r>
              <a:rPr kumimoji="1" lang="zh-CN" altLang="en-US" sz="2400" dirty="0" smtClean="0"/>
              <a:t> </a:t>
            </a:r>
            <a:r>
              <a:rPr kumimoji="1" lang="en-US" altLang="zh-CN" sz="2400" dirty="0" smtClean="0"/>
              <a:t>and</a:t>
            </a:r>
            <a:r>
              <a:rPr kumimoji="1" lang="zh-CN" altLang="en-US" sz="2400" dirty="0" smtClean="0"/>
              <a:t> </a:t>
            </a:r>
            <a:r>
              <a:rPr kumimoji="1" lang="en-US" altLang="zh-CN" sz="2400" dirty="0" smtClean="0"/>
              <a:t>test:</a:t>
            </a:r>
            <a:r>
              <a:rPr kumimoji="1" lang="zh-CN" altLang="en-US" sz="2400" dirty="0" smtClean="0"/>
              <a:t> </a:t>
            </a:r>
            <a:r>
              <a:rPr kumimoji="1" lang="en-US" altLang="zh-CN" sz="2400" dirty="0" smtClean="0"/>
              <a:t>randomly</a:t>
            </a:r>
            <a:r>
              <a:rPr kumimoji="1" lang="zh-CN" altLang="en-US" sz="2400" dirty="0" smtClean="0"/>
              <a:t> </a:t>
            </a:r>
            <a:r>
              <a:rPr kumimoji="1" lang="en-US" altLang="zh-CN" sz="2400" dirty="0" smtClean="0"/>
              <a:t>choose</a:t>
            </a:r>
            <a:r>
              <a:rPr kumimoji="1" lang="zh-CN" altLang="en-US" sz="2400" dirty="0" smtClean="0"/>
              <a:t> </a:t>
            </a:r>
            <a:r>
              <a:rPr kumimoji="1" lang="en-US" altLang="zh-CN" sz="2400" dirty="0" smtClean="0"/>
              <a:t>5</a:t>
            </a:r>
            <a:r>
              <a:rPr kumimoji="1" lang="zh-CN" altLang="en-US" sz="2400" dirty="0" smtClean="0"/>
              <a:t> </a:t>
            </a:r>
            <a:r>
              <a:rPr kumimoji="1" lang="en-US" altLang="zh-CN" sz="2400" dirty="0" smtClean="0"/>
              <a:t>males</a:t>
            </a:r>
            <a:r>
              <a:rPr kumimoji="1" lang="zh-CN" altLang="en-US" sz="2400" dirty="0" smtClean="0"/>
              <a:t> </a:t>
            </a:r>
            <a:r>
              <a:rPr kumimoji="1" lang="en-US" altLang="zh-CN" sz="2400" dirty="0" smtClean="0"/>
              <a:t>and</a:t>
            </a:r>
            <a:r>
              <a:rPr kumimoji="1" lang="zh-CN" altLang="en-US" sz="2400" dirty="0" smtClean="0"/>
              <a:t> </a:t>
            </a:r>
            <a:r>
              <a:rPr kumimoji="1" lang="en-US" altLang="zh-CN" sz="2400" dirty="0" smtClean="0"/>
              <a:t>5</a:t>
            </a:r>
            <a:r>
              <a:rPr kumimoji="1" lang="zh-CN" altLang="en-US" sz="2400" dirty="0" smtClean="0"/>
              <a:t> </a:t>
            </a:r>
            <a:r>
              <a:rPr kumimoji="1" lang="en-US" altLang="zh-CN" sz="2400" dirty="0" smtClean="0"/>
              <a:t>females</a:t>
            </a:r>
            <a:r>
              <a:rPr kumimoji="1" lang="zh-CN" altLang="en-US" sz="2400" dirty="0" smtClean="0"/>
              <a:t> </a:t>
            </a:r>
            <a:r>
              <a:rPr kumimoji="1" lang="en-US" altLang="zh-CN" sz="2400" dirty="0" smtClean="0"/>
              <a:t>as</a:t>
            </a:r>
            <a:r>
              <a:rPr kumimoji="1" lang="zh-CN" altLang="en-US" sz="2400" dirty="0" smtClean="0"/>
              <a:t> </a:t>
            </a:r>
            <a:r>
              <a:rPr kumimoji="1" lang="en-US" altLang="zh-CN" sz="2400" dirty="0" smtClean="0"/>
              <a:t>test</a:t>
            </a:r>
            <a:r>
              <a:rPr kumimoji="1" lang="zh-CN" altLang="en-US" sz="2400" dirty="0" smtClean="0"/>
              <a:t> </a:t>
            </a:r>
            <a:r>
              <a:rPr kumimoji="1" lang="en-US" altLang="zh-CN" sz="2400" dirty="0" smtClean="0"/>
              <a:t>samples.</a:t>
            </a:r>
            <a:endParaRPr kumimoji="1" lang="zh-CN" altLang="en-US" sz="2400" dirty="0"/>
          </a:p>
        </p:txBody>
      </p:sp>
      <p:sp>
        <p:nvSpPr>
          <p:cNvPr id="3" name="幻灯片编号占位符 2"/>
          <p:cNvSpPr>
            <a:spLocks noGrp="1"/>
          </p:cNvSpPr>
          <p:nvPr>
            <p:ph type="sldNum" sz="quarter" idx="12"/>
          </p:nvPr>
        </p:nvSpPr>
        <p:spPr/>
        <p:txBody>
          <a:bodyPr/>
          <a:lstStyle/>
          <a:p>
            <a:fld id="{4BE502F4-4803-3441-A539-4361BBF020EF}" type="slidenum">
              <a:rPr kumimoji="1" lang="zh-CN" altLang="en-US" smtClean="0"/>
              <a:t>6</a:t>
            </a:fld>
            <a:endParaRPr kumimoji="1" lang="zh-CN" altLang="en-US"/>
          </a:p>
        </p:txBody>
      </p:sp>
    </p:spTree>
    <p:extLst>
      <p:ext uri="{BB962C8B-B14F-4D97-AF65-F5344CB8AC3E}">
        <p14:creationId xmlns:p14="http://schemas.microsoft.com/office/powerpoint/2010/main" val="142025880"/>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0"/>
            <a:ext cx="10515600" cy="1325563"/>
          </a:xfrm>
        </p:spPr>
        <p:txBody>
          <a:bodyPr/>
          <a:lstStyle/>
          <a:p>
            <a:r>
              <a:rPr kumimoji="1" lang="en-US" altLang="zh-CN" dirty="0" smtClean="0"/>
              <a:t>Fast</a:t>
            </a:r>
            <a:r>
              <a:rPr kumimoji="1" lang="zh-CN" altLang="en-US" dirty="0" smtClean="0"/>
              <a:t> </a:t>
            </a:r>
            <a:r>
              <a:rPr kumimoji="1" lang="en-US" altLang="zh-CN" dirty="0" smtClean="0"/>
              <a:t>CV</a:t>
            </a:r>
            <a:r>
              <a:rPr kumimoji="1" lang="zh-CN" altLang="en-US" dirty="0" smtClean="0"/>
              <a:t> </a:t>
            </a:r>
            <a:r>
              <a:rPr kumimoji="1" lang="en-US" altLang="zh-CN" dirty="0" smtClean="0"/>
              <a:t>Principle</a:t>
            </a:r>
            <a:endParaRPr kumimoji="1" lang="zh-CN" altLang="en-US" dirty="0"/>
          </a:p>
        </p:txBody>
      </p:sp>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70559" y="1104424"/>
            <a:ext cx="8563189" cy="4900136"/>
          </a:xfrm>
        </p:spPr>
      </p:pic>
      <p:sp>
        <p:nvSpPr>
          <p:cNvPr id="3" name="幻灯片编号占位符 2"/>
          <p:cNvSpPr>
            <a:spLocks noGrp="1"/>
          </p:cNvSpPr>
          <p:nvPr>
            <p:ph type="sldNum" sz="quarter" idx="12"/>
          </p:nvPr>
        </p:nvSpPr>
        <p:spPr/>
        <p:txBody>
          <a:bodyPr/>
          <a:lstStyle/>
          <a:p>
            <a:fld id="{4BE502F4-4803-3441-A539-4361BBF020EF}" type="slidenum">
              <a:rPr kumimoji="1" lang="zh-CN" altLang="en-US" smtClean="0"/>
              <a:t>60</a:t>
            </a:fld>
            <a:endParaRPr kumimoji="1" lang="zh-CN" altLang="en-US"/>
          </a:p>
        </p:txBody>
      </p:sp>
    </p:spTree>
    <p:extLst>
      <p:ext uri="{BB962C8B-B14F-4D97-AF65-F5344CB8AC3E}">
        <p14:creationId xmlns:p14="http://schemas.microsoft.com/office/powerpoint/2010/main" val="997431884"/>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1980" y="99378"/>
            <a:ext cx="6477000" cy="2654300"/>
          </a:xfrm>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2480" y="2425700"/>
            <a:ext cx="6515100" cy="4432300"/>
          </a:xfrm>
          <a:prstGeom prst="rect">
            <a:avLst/>
          </a:prstGeom>
        </p:spPr>
      </p:pic>
      <p:sp>
        <p:nvSpPr>
          <p:cNvPr id="2" name="幻灯片编号占位符 1"/>
          <p:cNvSpPr>
            <a:spLocks noGrp="1"/>
          </p:cNvSpPr>
          <p:nvPr>
            <p:ph type="sldNum" sz="quarter" idx="12"/>
          </p:nvPr>
        </p:nvSpPr>
        <p:spPr/>
        <p:txBody>
          <a:bodyPr/>
          <a:lstStyle/>
          <a:p>
            <a:fld id="{4BE502F4-4803-3441-A539-4361BBF020EF}" type="slidenum">
              <a:rPr kumimoji="1" lang="zh-CN" altLang="en-US" smtClean="0"/>
              <a:t>61</a:t>
            </a:fld>
            <a:endParaRPr kumimoji="1" lang="zh-CN" altLang="en-US"/>
          </a:p>
        </p:txBody>
      </p:sp>
    </p:spTree>
    <p:extLst>
      <p:ext uri="{BB962C8B-B14F-4D97-AF65-F5344CB8AC3E}">
        <p14:creationId xmlns:p14="http://schemas.microsoft.com/office/powerpoint/2010/main" val="580325906"/>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0"/>
            <a:ext cx="10515600" cy="1325563"/>
          </a:xfrm>
        </p:spPr>
        <p:txBody>
          <a:bodyPr/>
          <a:lstStyle/>
          <a:p>
            <a:r>
              <a:rPr kumimoji="1" lang="en-US" altLang="zh-CN" dirty="0" smtClean="0"/>
              <a:t>Fast</a:t>
            </a:r>
            <a:r>
              <a:rPr kumimoji="1" lang="zh-CN" altLang="en-US" dirty="0" smtClean="0"/>
              <a:t> </a:t>
            </a:r>
            <a:r>
              <a:rPr kumimoji="1" lang="en-US" altLang="zh-CN" dirty="0" smtClean="0"/>
              <a:t>CV</a:t>
            </a:r>
            <a:r>
              <a:rPr kumimoji="1" lang="zh-CN" altLang="en-US" dirty="0" smtClean="0"/>
              <a:t> </a:t>
            </a:r>
            <a:r>
              <a:rPr kumimoji="1" lang="en-US" altLang="zh-CN" dirty="0" smtClean="0"/>
              <a:t>Principle</a:t>
            </a:r>
            <a:endParaRPr kumimoji="1" lang="zh-CN" altLang="en-US" dirty="0"/>
          </a:p>
        </p:txBody>
      </p:sp>
      <p:pic>
        <p:nvPicPr>
          <p:cNvPr id="5" name="内容占位符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184434"/>
            <a:ext cx="9034560" cy="4393406"/>
          </a:xfrm>
        </p:spPr>
      </p:pic>
      <p:sp>
        <p:nvSpPr>
          <p:cNvPr id="3" name="幻灯片编号占位符 2"/>
          <p:cNvSpPr>
            <a:spLocks noGrp="1"/>
          </p:cNvSpPr>
          <p:nvPr>
            <p:ph type="sldNum" sz="quarter" idx="12"/>
          </p:nvPr>
        </p:nvSpPr>
        <p:spPr/>
        <p:txBody>
          <a:bodyPr/>
          <a:lstStyle/>
          <a:p>
            <a:fld id="{4BE502F4-4803-3441-A539-4361BBF020EF}" type="slidenum">
              <a:rPr kumimoji="1" lang="zh-CN" altLang="en-US" smtClean="0"/>
              <a:t>62</a:t>
            </a:fld>
            <a:endParaRPr kumimoji="1" lang="zh-CN" altLang="en-US"/>
          </a:p>
        </p:txBody>
      </p:sp>
    </p:spTree>
    <p:extLst>
      <p:ext uri="{BB962C8B-B14F-4D97-AF65-F5344CB8AC3E}">
        <p14:creationId xmlns:p14="http://schemas.microsoft.com/office/powerpoint/2010/main" val="1814261115"/>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40080" y="-230960"/>
            <a:ext cx="10515600" cy="1325563"/>
          </a:xfrm>
        </p:spPr>
        <p:txBody>
          <a:bodyPr/>
          <a:lstStyle/>
          <a:p>
            <a:r>
              <a:rPr kumimoji="1" lang="en-US" altLang="zh-CN" dirty="0" smtClean="0"/>
              <a:t>PCC</a:t>
            </a:r>
            <a:r>
              <a:rPr kumimoji="1" lang="zh-CN" altLang="en-US" dirty="0" smtClean="0"/>
              <a:t> </a:t>
            </a:r>
            <a:r>
              <a:rPr kumimoji="1" lang="en-US" altLang="zh-CN" dirty="0" smtClean="0"/>
              <a:t>on</a:t>
            </a:r>
            <a:r>
              <a:rPr kumimoji="1" lang="zh-CN" altLang="en-US" dirty="0" smtClean="0"/>
              <a:t> </a:t>
            </a:r>
            <a:r>
              <a:rPr kumimoji="1" lang="en-US" altLang="zh-CN" dirty="0" err="1" smtClean="0"/>
              <a:t>validition</a:t>
            </a:r>
            <a:r>
              <a:rPr kumimoji="1" lang="zh-CN" altLang="en-US" dirty="0" smtClean="0"/>
              <a:t> </a:t>
            </a:r>
            <a:r>
              <a:rPr kumimoji="1" lang="en-US" altLang="zh-CN" dirty="0" smtClean="0"/>
              <a:t>sets</a:t>
            </a:r>
            <a:endParaRPr kumimoji="1" lang="zh-CN" altLang="en-US" dirty="0"/>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85043"/>
            <a:ext cx="6248400" cy="3038464"/>
          </a:xfrm>
          <a:prstGeom prst="rect">
            <a:avLst/>
          </a:prstGeom>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886232"/>
            <a:ext cx="6248400" cy="3038465"/>
          </a:xfrm>
          <a:prstGeom prst="rect">
            <a:avLst/>
          </a:prstGeom>
        </p:spPr>
      </p:pic>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45009" y="910649"/>
            <a:ext cx="6146991" cy="3008969"/>
          </a:xfrm>
          <a:prstGeom prst="rect">
            <a:avLst/>
          </a:prstGeom>
        </p:spPr>
      </p:pic>
      <p:sp>
        <p:nvSpPr>
          <p:cNvPr id="3" name="幻灯片编号占位符 2"/>
          <p:cNvSpPr>
            <a:spLocks noGrp="1"/>
          </p:cNvSpPr>
          <p:nvPr>
            <p:ph type="sldNum" sz="quarter" idx="12"/>
          </p:nvPr>
        </p:nvSpPr>
        <p:spPr/>
        <p:txBody>
          <a:bodyPr/>
          <a:lstStyle/>
          <a:p>
            <a:fld id="{4BE502F4-4803-3441-A539-4361BBF020EF}" type="slidenum">
              <a:rPr kumimoji="1" lang="zh-CN" altLang="en-US" smtClean="0"/>
              <a:t>63</a:t>
            </a:fld>
            <a:endParaRPr kumimoji="1" lang="zh-CN" altLang="en-US"/>
          </a:p>
        </p:txBody>
      </p:sp>
    </p:spTree>
    <p:extLst>
      <p:ext uri="{BB962C8B-B14F-4D97-AF65-F5344CB8AC3E}">
        <p14:creationId xmlns:p14="http://schemas.microsoft.com/office/powerpoint/2010/main" val="166256052"/>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40080" y="-230960"/>
            <a:ext cx="10515600" cy="1325563"/>
          </a:xfrm>
        </p:spPr>
        <p:txBody>
          <a:bodyPr/>
          <a:lstStyle/>
          <a:p>
            <a:r>
              <a:rPr kumimoji="1" lang="en-US" altLang="zh-CN" dirty="0" smtClean="0"/>
              <a:t>PCC</a:t>
            </a:r>
            <a:r>
              <a:rPr kumimoji="1" lang="zh-CN" altLang="en-US" dirty="0" smtClean="0"/>
              <a:t> </a:t>
            </a:r>
            <a:r>
              <a:rPr kumimoji="1" lang="en-US" altLang="zh-CN" dirty="0" smtClean="0"/>
              <a:t>on</a:t>
            </a:r>
            <a:r>
              <a:rPr kumimoji="1" lang="zh-CN" altLang="en-US" dirty="0" smtClean="0"/>
              <a:t> </a:t>
            </a:r>
            <a:r>
              <a:rPr kumimoji="1" lang="en-US" altLang="zh-CN" dirty="0" err="1" smtClean="0"/>
              <a:t>validition</a:t>
            </a:r>
            <a:r>
              <a:rPr kumimoji="1" lang="zh-CN" altLang="en-US" dirty="0" smtClean="0"/>
              <a:t> </a:t>
            </a:r>
            <a:r>
              <a:rPr kumimoji="1" lang="en-US" altLang="zh-CN" dirty="0" smtClean="0"/>
              <a:t>sets</a:t>
            </a:r>
            <a:endParaRPr kumimoji="1" lang="zh-CN" altLang="en-US" dirty="0"/>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959662"/>
            <a:ext cx="6050280" cy="2448017"/>
          </a:xfrm>
          <a:prstGeom prst="rect">
            <a:avLst/>
          </a:prstGeom>
        </p:spPr>
      </p:pic>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50280" y="959661"/>
            <a:ext cx="6050279" cy="2448017"/>
          </a:xfrm>
          <a:prstGeom prst="rect">
            <a:avLst/>
          </a:prstGeom>
        </p:spPr>
      </p:pic>
      <p:pic>
        <p:nvPicPr>
          <p:cNvPr id="8" name="图片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407678"/>
            <a:ext cx="6079209" cy="2459722"/>
          </a:xfrm>
          <a:prstGeom prst="rect">
            <a:avLst/>
          </a:prstGeom>
        </p:spPr>
      </p:pic>
      <p:sp>
        <p:nvSpPr>
          <p:cNvPr id="4" name="幻灯片编号占位符 3"/>
          <p:cNvSpPr>
            <a:spLocks noGrp="1"/>
          </p:cNvSpPr>
          <p:nvPr>
            <p:ph type="sldNum" sz="quarter" idx="12"/>
          </p:nvPr>
        </p:nvSpPr>
        <p:spPr/>
        <p:txBody>
          <a:bodyPr/>
          <a:lstStyle/>
          <a:p>
            <a:fld id="{4BE502F4-4803-3441-A539-4361BBF020EF}" type="slidenum">
              <a:rPr kumimoji="1" lang="zh-CN" altLang="en-US" smtClean="0"/>
              <a:t>64</a:t>
            </a:fld>
            <a:endParaRPr kumimoji="1" lang="zh-CN" altLang="en-US"/>
          </a:p>
        </p:txBody>
      </p:sp>
    </p:spTree>
    <p:extLst>
      <p:ext uri="{BB962C8B-B14F-4D97-AF65-F5344CB8AC3E}">
        <p14:creationId xmlns:p14="http://schemas.microsoft.com/office/powerpoint/2010/main" val="389241217"/>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53035"/>
            <a:ext cx="10515600" cy="1325563"/>
          </a:xfrm>
        </p:spPr>
        <p:txBody>
          <a:bodyPr/>
          <a:lstStyle/>
          <a:p>
            <a:r>
              <a:rPr kumimoji="1" lang="en-US" altLang="zh-CN" dirty="0" smtClean="0"/>
              <a:t>Metric-</a:t>
            </a:r>
            <a:r>
              <a:rPr kumimoji="1" lang="en-US" altLang="zh-CN" dirty="0" err="1" smtClean="0"/>
              <a:t>Regressor</a:t>
            </a:r>
            <a:r>
              <a:rPr kumimoji="1" lang="zh-CN" altLang="en-US" dirty="0" smtClean="0"/>
              <a:t> </a:t>
            </a:r>
            <a:r>
              <a:rPr kumimoji="1" lang="en-US" altLang="zh-CN" dirty="0" smtClean="0"/>
              <a:t>principle</a:t>
            </a:r>
            <a:endParaRPr kumimoji="1" lang="zh-CN" altLang="en-US" dirty="0"/>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751840"/>
            <a:ext cx="6731000" cy="5994400"/>
          </a:xfrm>
          <a:prstGeom prst="rect">
            <a:avLst/>
          </a:prstGeom>
        </p:spPr>
      </p:pic>
      <p:sp>
        <p:nvSpPr>
          <p:cNvPr id="3" name="幻灯片编号占位符 2"/>
          <p:cNvSpPr>
            <a:spLocks noGrp="1"/>
          </p:cNvSpPr>
          <p:nvPr>
            <p:ph type="sldNum" sz="quarter" idx="12"/>
          </p:nvPr>
        </p:nvSpPr>
        <p:spPr/>
        <p:txBody>
          <a:bodyPr/>
          <a:lstStyle/>
          <a:p>
            <a:fld id="{4BE502F4-4803-3441-A539-4361BBF020EF}" type="slidenum">
              <a:rPr kumimoji="1" lang="zh-CN" altLang="en-US" smtClean="0"/>
              <a:t>65</a:t>
            </a:fld>
            <a:endParaRPr kumimoji="1" lang="zh-CN" altLang="en-US"/>
          </a:p>
        </p:txBody>
      </p:sp>
    </p:spTree>
    <p:extLst>
      <p:ext uri="{BB962C8B-B14F-4D97-AF65-F5344CB8AC3E}">
        <p14:creationId xmlns:p14="http://schemas.microsoft.com/office/powerpoint/2010/main" val="741945357"/>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53035"/>
            <a:ext cx="10515600" cy="1325563"/>
          </a:xfrm>
        </p:spPr>
        <p:txBody>
          <a:bodyPr/>
          <a:lstStyle/>
          <a:p>
            <a:r>
              <a:rPr kumimoji="1" lang="en-US" altLang="zh-CN" dirty="0" smtClean="0"/>
              <a:t>Metric-</a:t>
            </a:r>
            <a:r>
              <a:rPr kumimoji="1" lang="en-US" altLang="zh-CN" dirty="0" err="1" smtClean="0"/>
              <a:t>Regressor</a:t>
            </a:r>
            <a:r>
              <a:rPr kumimoji="1" lang="zh-CN" altLang="en-US" dirty="0" smtClean="0"/>
              <a:t> </a:t>
            </a:r>
            <a:r>
              <a:rPr kumimoji="1" lang="en-US" altLang="zh-CN" dirty="0" smtClean="0"/>
              <a:t>principle</a:t>
            </a:r>
            <a:endParaRPr kumimoji="1" lang="zh-CN" altLang="en-US" dirty="0"/>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7900" y="784860"/>
            <a:ext cx="7373620" cy="5958756"/>
          </a:xfrm>
          <a:prstGeom prst="rect">
            <a:avLst/>
          </a:prstGeom>
        </p:spPr>
      </p:pic>
      <p:sp>
        <p:nvSpPr>
          <p:cNvPr id="4" name="幻灯片编号占位符 3"/>
          <p:cNvSpPr>
            <a:spLocks noGrp="1"/>
          </p:cNvSpPr>
          <p:nvPr>
            <p:ph type="sldNum" sz="quarter" idx="12"/>
          </p:nvPr>
        </p:nvSpPr>
        <p:spPr/>
        <p:txBody>
          <a:bodyPr/>
          <a:lstStyle/>
          <a:p>
            <a:fld id="{4BE502F4-4803-3441-A539-4361BBF020EF}" type="slidenum">
              <a:rPr kumimoji="1" lang="zh-CN" altLang="en-US" smtClean="0"/>
              <a:t>66</a:t>
            </a:fld>
            <a:endParaRPr kumimoji="1" lang="zh-CN" altLang="en-US"/>
          </a:p>
        </p:txBody>
      </p:sp>
    </p:spTree>
    <p:extLst>
      <p:ext uri="{BB962C8B-B14F-4D97-AF65-F5344CB8AC3E}">
        <p14:creationId xmlns:p14="http://schemas.microsoft.com/office/powerpoint/2010/main" val="1585560617"/>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53035"/>
            <a:ext cx="10515600" cy="1325563"/>
          </a:xfrm>
        </p:spPr>
        <p:txBody>
          <a:bodyPr/>
          <a:lstStyle/>
          <a:p>
            <a:r>
              <a:rPr kumimoji="1" lang="en-US" altLang="zh-CN" dirty="0" smtClean="0"/>
              <a:t>Metric-</a:t>
            </a:r>
            <a:r>
              <a:rPr kumimoji="1" lang="en-US" altLang="zh-CN" dirty="0" err="1" smtClean="0"/>
              <a:t>Regressor</a:t>
            </a:r>
            <a:r>
              <a:rPr kumimoji="1" lang="zh-CN" altLang="en-US" dirty="0" smtClean="0"/>
              <a:t> </a:t>
            </a:r>
            <a:r>
              <a:rPr kumimoji="1" lang="en-US" altLang="zh-CN" dirty="0" smtClean="0"/>
              <a:t>principle</a:t>
            </a:r>
            <a:endParaRPr kumimoji="1" lang="zh-CN" altLang="en-US" dirty="0"/>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5359" y="982980"/>
            <a:ext cx="7095929" cy="5753100"/>
          </a:xfrm>
          <a:prstGeom prst="rect">
            <a:avLst/>
          </a:prstGeom>
        </p:spPr>
      </p:pic>
      <p:sp>
        <p:nvSpPr>
          <p:cNvPr id="4" name="幻灯片编号占位符 3"/>
          <p:cNvSpPr>
            <a:spLocks noGrp="1"/>
          </p:cNvSpPr>
          <p:nvPr>
            <p:ph type="sldNum" sz="quarter" idx="12"/>
          </p:nvPr>
        </p:nvSpPr>
        <p:spPr/>
        <p:txBody>
          <a:bodyPr/>
          <a:lstStyle/>
          <a:p>
            <a:fld id="{4BE502F4-4803-3441-A539-4361BBF020EF}" type="slidenum">
              <a:rPr kumimoji="1" lang="zh-CN" altLang="en-US" smtClean="0"/>
              <a:t>67</a:t>
            </a:fld>
            <a:endParaRPr kumimoji="1" lang="zh-CN" altLang="en-US"/>
          </a:p>
        </p:txBody>
      </p:sp>
    </p:spTree>
    <p:extLst>
      <p:ext uri="{BB962C8B-B14F-4D97-AF65-F5344CB8AC3E}">
        <p14:creationId xmlns:p14="http://schemas.microsoft.com/office/powerpoint/2010/main" val="392714296"/>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53035"/>
            <a:ext cx="10515600" cy="1325563"/>
          </a:xfrm>
        </p:spPr>
        <p:txBody>
          <a:bodyPr/>
          <a:lstStyle/>
          <a:p>
            <a:r>
              <a:rPr kumimoji="1" lang="en-US" altLang="zh-CN" dirty="0" smtClean="0"/>
              <a:t>Metric-</a:t>
            </a:r>
            <a:r>
              <a:rPr kumimoji="1" lang="en-US" altLang="zh-CN" dirty="0" err="1" smtClean="0"/>
              <a:t>Regressor</a:t>
            </a:r>
            <a:r>
              <a:rPr kumimoji="1" lang="zh-CN" altLang="en-US" dirty="0" smtClean="0"/>
              <a:t> </a:t>
            </a:r>
            <a:r>
              <a:rPr kumimoji="1" lang="en-US" altLang="zh-CN" dirty="0" smtClean="0"/>
              <a:t>principle</a:t>
            </a:r>
            <a:endParaRPr kumimoji="1" lang="zh-CN" altLang="en-US" dirty="0"/>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7700" y="724222"/>
            <a:ext cx="6606540" cy="6133778"/>
          </a:xfrm>
          <a:prstGeom prst="rect">
            <a:avLst/>
          </a:prstGeom>
        </p:spPr>
      </p:pic>
      <p:sp>
        <p:nvSpPr>
          <p:cNvPr id="4" name="幻灯片编号占位符 3"/>
          <p:cNvSpPr>
            <a:spLocks noGrp="1"/>
          </p:cNvSpPr>
          <p:nvPr>
            <p:ph type="sldNum" sz="quarter" idx="12"/>
          </p:nvPr>
        </p:nvSpPr>
        <p:spPr/>
        <p:txBody>
          <a:bodyPr/>
          <a:lstStyle/>
          <a:p>
            <a:fld id="{4BE502F4-4803-3441-A539-4361BBF020EF}" type="slidenum">
              <a:rPr kumimoji="1" lang="zh-CN" altLang="en-US" smtClean="0"/>
              <a:t>68</a:t>
            </a:fld>
            <a:endParaRPr kumimoji="1" lang="zh-CN" altLang="en-US"/>
          </a:p>
        </p:txBody>
      </p:sp>
    </p:spTree>
    <p:extLst>
      <p:ext uri="{BB962C8B-B14F-4D97-AF65-F5344CB8AC3E}">
        <p14:creationId xmlns:p14="http://schemas.microsoft.com/office/powerpoint/2010/main" val="1131925641"/>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24840" y="-366395"/>
            <a:ext cx="10515600" cy="1325563"/>
          </a:xfrm>
        </p:spPr>
        <p:txBody>
          <a:bodyPr/>
          <a:lstStyle/>
          <a:p>
            <a:r>
              <a:rPr kumimoji="1" lang="en-US" altLang="zh-CN" dirty="0" smtClean="0"/>
              <a:t>Metric-</a:t>
            </a:r>
            <a:r>
              <a:rPr kumimoji="1" lang="en-US" altLang="zh-CN" dirty="0" err="1" smtClean="0"/>
              <a:t>Regressor</a:t>
            </a:r>
            <a:r>
              <a:rPr kumimoji="1" lang="zh-CN" altLang="en-US" dirty="0" smtClean="0"/>
              <a:t> </a:t>
            </a:r>
            <a:r>
              <a:rPr kumimoji="1" lang="en-US" altLang="zh-CN" dirty="0" smtClean="0"/>
              <a:t>principle</a:t>
            </a:r>
            <a:endParaRPr kumimoji="1" lang="zh-CN" altLang="en-US" dirty="0"/>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4840" y="642565"/>
            <a:ext cx="6446520" cy="4449175"/>
          </a:xfrm>
          <a:prstGeom prst="rect">
            <a:avLst/>
          </a:prstGeom>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4840" y="5091740"/>
            <a:ext cx="6272435" cy="1704340"/>
          </a:xfrm>
          <a:prstGeom prst="rect">
            <a:avLst/>
          </a:prstGeom>
        </p:spPr>
      </p:pic>
      <p:sp>
        <p:nvSpPr>
          <p:cNvPr id="4" name="幻灯片编号占位符 3"/>
          <p:cNvSpPr>
            <a:spLocks noGrp="1"/>
          </p:cNvSpPr>
          <p:nvPr>
            <p:ph type="sldNum" sz="quarter" idx="12"/>
          </p:nvPr>
        </p:nvSpPr>
        <p:spPr/>
        <p:txBody>
          <a:bodyPr/>
          <a:lstStyle/>
          <a:p>
            <a:fld id="{4BE502F4-4803-3441-A539-4361BBF020EF}" type="slidenum">
              <a:rPr kumimoji="1" lang="zh-CN" altLang="en-US" smtClean="0"/>
              <a:t>69</a:t>
            </a:fld>
            <a:endParaRPr kumimoji="1" lang="zh-CN" altLang="en-US"/>
          </a:p>
        </p:txBody>
      </p:sp>
    </p:spTree>
    <p:extLst>
      <p:ext uri="{BB962C8B-B14F-4D97-AF65-F5344CB8AC3E}">
        <p14:creationId xmlns:p14="http://schemas.microsoft.com/office/powerpoint/2010/main" val="186410316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768927" y="283431"/>
            <a:ext cx="10630546" cy="6145078"/>
          </a:xfrm>
        </p:spPr>
        <p:txBody>
          <a:bodyPr>
            <a:normAutofit/>
          </a:bodyPr>
          <a:lstStyle/>
          <a:p>
            <a:pPr marL="0" indent="0">
              <a:buNone/>
            </a:pPr>
            <a:r>
              <a:rPr kumimoji="1" lang="en-US" altLang="zh-CN" sz="6600" dirty="0" smtClean="0"/>
              <a:t>Outline</a:t>
            </a:r>
          </a:p>
          <a:p>
            <a:pPr marL="0" indent="0">
              <a:buNone/>
            </a:pPr>
            <a:endParaRPr kumimoji="1" lang="en-US" altLang="zh-CN" dirty="0" smtClean="0"/>
          </a:p>
          <a:p>
            <a:r>
              <a:rPr kumimoji="1" lang="en-US" altLang="zh-CN" sz="4000" dirty="0" smtClean="0"/>
              <a:t>Background</a:t>
            </a:r>
          </a:p>
          <a:p>
            <a:r>
              <a:rPr kumimoji="1" lang="en-US" altLang="zh-CN" sz="4400" b="1" dirty="0" smtClean="0"/>
              <a:t>Result analysis</a:t>
            </a:r>
          </a:p>
          <a:p>
            <a:r>
              <a:rPr kumimoji="1" lang="en-US" altLang="zh-CN" sz="4000" dirty="0" smtClean="0"/>
              <a:t>Methods</a:t>
            </a:r>
            <a:endParaRPr kumimoji="1" lang="zh-CN" altLang="en-US" sz="4000" dirty="0" smtClean="0"/>
          </a:p>
          <a:p>
            <a:r>
              <a:rPr kumimoji="1" lang="en-US" altLang="zh-CN" sz="4000" dirty="0" smtClean="0"/>
              <a:t>Future </a:t>
            </a:r>
            <a:r>
              <a:rPr kumimoji="1" lang="en-US" altLang="zh-CN" sz="4000" dirty="0"/>
              <a:t>work</a:t>
            </a:r>
            <a:endParaRPr kumimoji="1" lang="zh-CN" altLang="en-US" sz="4000" dirty="0"/>
          </a:p>
          <a:p>
            <a:r>
              <a:rPr kumimoji="1" lang="en-US" altLang="zh-CN" sz="4000" dirty="0" smtClean="0"/>
              <a:t>Supplementary</a:t>
            </a:r>
            <a:endParaRPr kumimoji="1" lang="zh-CN" altLang="en-US" sz="4000" dirty="0" smtClean="0"/>
          </a:p>
          <a:p>
            <a:pPr lvl="1"/>
            <a:endParaRPr kumimoji="1" lang="zh-CN" altLang="en-US" dirty="0"/>
          </a:p>
        </p:txBody>
      </p:sp>
      <p:sp>
        <p:nvSpPr>
          <p:cNvPr id="2" name="幻灯片编号占位符 1"/>
          <p:cNvSpPr>
            <a:spLocks noGrp="1"/>
          </p:cNvSpPr>
          <p:nvPr>
            <p:ph type="sldNum" sz="quarter" idx="12"/>
          </p:nvPr>
        </p:nvSpPr>
        <p:spPr/>
        <p:txBody>
          <a:bodyPr/>
          <a:lstStyle/>
          <a:p>
            <a:fld id="{4BE502F4-4803-3441-A539-4361BBF020EF}" type="slidenum">
              <a:rPr kumimoji="1" lang="zh-CN" altLang="en-US" smtClean="0"/>
              <a:t>7</a:t>
            </a:fld>
            <a:endParaRPr kumimoji="1" lang="zh-CN" altLang="en-US"/>
          </a:p>
        </p:txBody>
      </p:sp>
    </p:spTree>
    <p:extLst>
      <p:ext uri="{BB962C8B-B14F-4D97-AF65-F5344CB8AC3E}">
        <p14:creationId xmlns:p14="http://schemas.microsoft.com/office/powerpoint/2010/main" val="2045158175"/>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Boxplot</a:t>
            </a:r>
            <a:r>
              <a:rPr kumimoji="1" lang="zh-CN" altLang="en-US" dirty="0"/>
              <a:t> </a:t>
            </a:r>
            <a:r>
              <a:rPr kumimoji="1" lang="en-US" altLang="zh-CN" dirty="0" smtClean="0"/>
              <a:t>of</a:t>
            </a:r>
            <a:r>
              <a:rPr kumimoji="1" lang="zh-CN" altLang="en-US" dirty="0" smtClean="0"/>
              <a:t> </a:t>
            </a:r>
            <a:r>
              <a:rPr kumimoji="1" lang="en-US" altLang="zh-CN" dirty="0" smtClean="0"/>
              <a:t>PCC</a:t>
            </a:r>
            <a:endParaRPr kumimoji="1" lang="zh-CN" altLang="en-US" dirty="0"/>
          </a:p>
        </p:txBody>
      </p:sp>
      <p:pic>
        <p:nvPicPr>
          <p:cNvPr id="4" name="内容占位符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34895" y="1382279"/>
            <a:ext cx="8235032" cy="5493813"/>
          </a:xfrm>
        </p:spPr>
      </p:pic>
      <p:sp>
        <p:nvSpPr>
          <p:cNvPr id="3" name="幻灯片编号占位符 2"/>
          <p:cNvSpPr>
            <a:spLocks noGrp="1"/>
          </p:cNvSpPr>
          <p:nvPr>
            <p:ph type="sldNum" sz="quarter" idx="12"/>
          </p:nvPr>
        </p:nvSpPr>
        <p:spPr/>
        <p:txBody>
          <a:bodyPr/>
          <a:lstStyle/>
          <a:p>
            <a:fld id="{4BE502F4-4803-3441-A539-4361BBF020EF}" type="slidenum">
              <a:rPr kumimoji="1" lang="zh-CN" altLang="en-US" smtClean="0"/>
              <a:t>70</a:t>
            </a:fld>
            <a:endParaRPr kumimoji="1" lang="zh-CN" altLang="en-US"/>
          </a:p>
        </p:txBody>
      </p:sp>
    </p:spTree>
    <p:extLst>
      <p:ext uri="{BB962C8B-B14F-4D97-AF65-F5344CB8AC3E}">
        <p14:creationId xmlns:p14="http://schemas.microsoft.com/office/powerpoint/2010/main" val="1950011014"/>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75202"/>
            <a:ext cx="10515600" cy="1325563"/>
          </a:xfrm>
        </p:spPr>
        <p:txBody>
          <a:bodyPr/>
          <a:lstStyle/>
          <a:p>
            <a:r>
              <a:rPr kumimoji="1" lang="en-US" altLang="zh-CN" dirty="0"/>
              <a:t>Boxplot</a:t>
            </a:r>
            <a:r>
              <a:rPr kumimoji="1" lang="zh-CN" altLang="en-US" dirty="0"/>
              <a:t> </a:t>
            </a:r>
            <a:r>
              <a:rPr kumimoji="1" lang="en-US" altLang="zh-CN" dirty="0" smtClean="0"/>
              <a:t>of</a:t>
            </a:r>
            <a:r>
              <a:rPr kumimoji="1" lang="zh-CN" altLang="en-US" dirty="0" smtClean="0"/>
              <a:t> </a:t>
            </a:r>
            <a:r>
              <a:rPr kumimoji="1" lang="en-US" altLang="zh-CN" dirty="0" smtClean="0"/>
              <a:t>PCC</a:t>
            </a:r>
            <a:endParaRPr kumimoji="1" lang="zh-CN" altLang="en-US" dirty="0"/>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0237" y="723900"/>
            <a:ext cx="9194800" cy="6134100"/>
          </a:xfrm>
          <a:prstGeom prst="rect">
            <a:avLst/>
          </a:prstGeom>
        </p:spPr>
      </p:pic>
      <p:sp>
        <p:nvSpPr>
          <p:cNvPr id="3" name="内容占位符 2"/>
          <p:cNvSpPr>
            <a:spLocks noGrp="1"/>
          </p:cNvSpPr>
          <p:nvPr>
            <p:ph idx="1"/>
          </p:nvPr>
        </p:nvSpPr>
        <p:spPr/>
        <p:txBody>
          <a:bodyPr/>
          <a:lstStyle/>
          <a:p>
            <a:endParaRPr kumimoji="1" lang="zh-CN" altLang="en-US" dirty="0"/>
          </a:p>
        </p:txBody>
      </p:sp>
      <p:sp>
        <p:nvSpPr>
          <p:cNvPr id="4" name="幻灯片编号占位符 3"/>
          <p:cNvSpPr>
            <a:spLocks noGrp="1"/>
          </p:cNvSpPr>
          <p:nvPr>
            <p:ph type="sldNum" sz="quarter" idx="12"/>
          </p:nvPr>
        </p:nvSpPr>
        <p:spPr/>
        <p:txBody>
          <a:bodyPr/>
          <a:lstStyle/>
          <a:p>
            <a:fld id="{4BE502F4-4803-3441-A539-4361BBF020EF}" type="slidenum">
              <a:rPr kumimoji="1" lang="zh-CN" altLang="en-US" smtClean="0"/>
              <a:t>71</a:t>
            </a:fld>
            <a:endParaRPr kumimoji="1" lang="zh-CN" altLang="en-US"/>
          </a:p>
        </p:txBody>
      </p:sp>
    </p:spTree>
    <p:extLst>
      <p:ext uri="{BB962C8B-B14F-4D97-AF65-F5344CB8AC3E}">
        <p14:creationId xmlns:p14="http://schemas.microsoft.com/office/powerpoint/2010/main" val="862578562"/>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67698"/>
            <a:ext cx="10515600" cy="1325563"/>
          </a:xfrm>
        </p:spPr>
        <p:txBody>
          <a:bodyPr/>
          <a:lstStyle/>
          <a:p>
            <a:r>
              <a:rPr kumimoji="1" lang="en-US" altLang="zh-CN" dirty="0"/>
              <a:t>Boxplot</a:t>
            </a:r>
            <a:r>
              <a:rPr kumimoji="1" lang="zh-CN" altLang="en-US" dirty="0"/>
              <a:t> </a:t>
            </a:r>
            <a:r>
              <a:rPr kumimoji="1" lang="en-US" altLang="zh-CN" dirty="0" smtClean="0"/>
              <a:t>of</a:t>
            </a:r>
            <a:r>
              <a:rPr kumimoji="1" lang="zh-CN" altLang="en-US" dirty="0" smtClean="0"/>
              <a:t> </a:t>
            </a:r>
            <a:r>
              <a:rPr kumimoji="1" lang="en-US" altLang="zh-CN" dirty="0" smtClean="0"/>
              <a:t>PCC</a:t>
            </a:r>
            <a:endParaRPr kumimoji="1" lang="zh-CN" altLang="en-US" dirty="0"/>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9672" y="723900"/>
            <a:ext cx="9334500" cy="6134100"/>
          </a:xfrm>
          <a:prstGeom prst="rect">
            <a:avLst/>
          </a:prstGeom>
        </p:spPr>
      </p:pic>
      <p:sp>
        <p:nvSpPr>
          <p:cNvPr id="3" name="内容占位符 2"/>
          <p:cNvSpPr>
            <a:spLocks noGrp="1"/>
          </p:cNvSpPr>
          <p:nvPr>
            <p:ph idx="1"/>
          </p:nvPr>
        </p:nvSpPr>
        <p:spPr/>
        <p:txBody>
          <a:bodyPr/>
          <a:lstStyle/>
          <a:p>
            <a:endParaRPr kumimoji="1" lang="zh-CN" altLang="en-US" dirty="0"/>
          </a:p>
        </p:txBody>
      </p:sp>
      <p:sp>
        <p:nvSpPr>
          <p:cNvPr id="4" name="幻灯片编号占位符 3"/>
          <p:cNvSpPr>
            <a:spLocks noGrp="1"/>
          </p:cNvSpPr>
          <p:nvPr>
            <p:ph type="sldNum" sz="quarter" idx="12"/>
          </p:nvPr>
        </p:nvSpPr>
        <p:spPr/>
        <p:txBody>
          <a:bodyPr/>
          <a:lstStyle/>
          <a:p>
            <a:fld id="{4BE502F4-4803-3441-A539-4361BBF020EF}" type="slidenum">
              <a:rPr kumimoji="1" lang="zh-CN" altLang="en-US" smtClean="0"/>
              <a:t>72</a:t>
            </a:fld>
            <a:endParaRPr kumimoji="1" lang="zh-CN" altLang="en-US"/>
          </a:p>
        </p:txBody>
      </p:sp>
    </p:spTree>
    <p:extLst>
      <p:ext uri="{BB962C8B-B14F-4D97-AF65-F5344CB8AC3E}">
        <p14:creationId xmlns:p14="http://schemas.microsoft.com/office/powerpoint/2010/main" val="555207082"/>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80975"/>
            <a:ext cx="10515600" cy="1325563"/>
          </a:xfrm>
        </p:spPr>
        <p:txBody>
          <a:bodyPr/>
          <a:lstStyle/>
          <a:p>
            <a:r>
              <a:rPr kumimoji="1" lang="en-US" altLang="zh-CN" dirty="0"/>
              <a:t>Boxplot</a:t>
            </a:r>
            <a:r>
              <a:rPr kumimoji="1" lang="zh-CN" altLang="en-US" dirty="0"/>
              <a:t> </a:t>
            </a:r>
            <a:r>
              <a:rPr kumimoji="1" lang="en-US" altLang="zh-CN" dirty="0" smtClean="0"/>
              <a:t>of</a:t>
            </a:r>
            <a:r>
              <a:rPr kumimoji="1" lang="zh-CN" altLang="en-US" dirty="0" smtClean="0"/>
              <a:t> </a:t>
            </a:r>
            <a:r>
              <a:rPr kumimoji="1" lang="en-US" altLang="zh-CN" dirty="0" smtClean="0"/>
              <a:t>PCC</a:t>
            </a:r>
            <a:endParaRPr kumimoji="1" lang="zh-CN" altLang="en-US" dirty="0"/>
          </a:p>
        </p:txBody>
      </p:sp>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7345" y="723900"/>
            <a:ext cx="9245600" cy="6134100"/>
          </a:xfrm>
          <a:prstGeom prst="rect">
            <a:avLst/>
          </a:prstGeom>
        </p:spPr>
      </p:pic>
      <p:sp>
        <p:nvSpPr>
          <p:cNvPr id="3" name="内容占位符 2"/>
          <p:cNvSpPr>
            <a:spLocks noGrp="1"/>
          </p:cNvSpPr>
          <p:nvPr>
            <p:ph idx="1"/>
          </p:nvPr>
        </p:nvSpPr>
        <p:spPr/>
        <p:txBody>
          <a:bodyPr/>
          <a:lstStyle/>
          <a:p>
            <a:endParaRPr kumimoji="1" lang="zh-CN" altLang="en-US"/>
          </a:p>
        </p:txBody>
      </p:sp>
      <p:sp>
        <p:nvSpPr>
          <p:cNvPr id="4" name="幻灯片编号占位符 3"/>
          <p:cNvSpPr>
            <a:spLocks noGrp="1"/>
          </p:cNvSpPr>
          <p:nvPr>
            <p:ph type="sldNum" sz="quarter" idx="12"/>
          </p:nvPr>
        </p:nvSpPr>
        <p:spPr/>
        <p:txBody>
          <a:bodyPr/>
          <a:lstStyle/>
          <a:p>
            <a:fld id="{4BE502F4-4803-3441-A539-4361BBF020EF}" type="slidenum">
              <a:rPr kumimoji="1" lang="zh-CN" altLang="en-US" smtClean="0"/>
              <a:t>73</a:t>
            </a:fld>
            <a:endParaRPr kumimoji="1" lang="zh-CN" altLang="en-US"/>
          </a:p>
        </p:txBody>
      </p:sp>
    </p:spTree>
    <p:extLst>
      <p:ext uri="{BB962C8B-B14F-4D97-AF65-F5344CB8AC3E}">
        <p14:creationId xmlns:p14="http://schemas.microsoft.com/office/powerpoint/2010/main" val="17088436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36196"/>
            <a:ext cx="10515600" cy="1325563"/>
          </a:xfrm>
        </p:spPr>
        <p:txBody>
          <a:bodyPr/>
          <a:lstStyle/>
          <a:p>
            <a:r>
              <a:rPr kumimoji="1" lang="en-US" altLang="zh-CN" dirty="0" smtClean="0"/>
              <a:t>Simulate semi-contest</a:t>
            </a:r>
            <a:endParaRPr kumimoji="1" lang="zh-CN" altLang="en-US" dirty="0"/>
          </a:p>
        </p:txBody>
      </p:sp>
      <p:sp>
        <p:nvSpPr>
          <p:cNvPr id="3" name="内容占位符 2"/>
          <p:cNvSpPr>
            <a:spLocks noGrp="1"/>
          </p:cNvSpPr>
          <p:nvPr>
            <p:ph idx="1"/>
          </p:nvPr>
        </p:nvSpPr>
        <p:spPr>
          <a:xfrm>
            <a:off x="838200" y="1345081"/>
            <a:ext cx="9882809" cy="3563793"/>
          </a:xfrm>
        </p:spPr>
        <p:txBody>
          <a:bodyPr>
            <a:normAutofit/>
          </a:bodyPr>
          <a:lstStyle/>
          <a:p>
            <a:r>
              <a:rPr kumimoji="1" lang="en-US" altLang="zh-CN" sz="3600" dirty="0" smtClean="0"/>
              <a:t>Our</a:t>
            </a:r>
            <a:r>
              <a:rPr kumimoji="1" lang="zh-CN" altLang="en-US" sz="3600" dirty="0" smtClean="0"/>
              <a:t> </a:t>
            </a:r>
            <a:r>
              <a:rPr kumimoji="1" lang="en-US" altLang="zh-CN" sz="3600" dirty="0" smtClean="0"/>
              <a:t>proof</a:t>
            </a:r>
            <a:endParaRPr kumimoji="1" lang="zh-CN" altLang="en-US" sz="3600" dirty="0" smtClean="0"/>
          </a:p>
          <a:p>
            <a:r>
              <a:rPr kumimoji="1" lang="en-US" altLang="zh-CN" dirty="0" smtClean="0"/>
              <a:t>Proof</a:t>
            </a:r>
            <a:r>
              <a:rPr kumimoji="1" lang="zh-CN" altLang="en-US" dirty="0" smtClean="0"/>
              <a:t> </a:t>
            </a:r>
            <a:r>
              <a:rPr kumimoji="1" lang="en-US" altLang="zh-CN" dirty="0" smtClean="0"/>
              <a:t>methods:</a:t>
            </a:r>
            <a:endParaRPr kumimoji="1" lang="zh-CN" altLang="en-US" dirty="0" smtClean="0"/>
          </a:p>
          <a:p>
            <a:pPr lvl="1"/>
            <a:r>
              <a:rPr kumimoji="1" lang="en-US" altLang="zh-CN" dirty="0" smtClean="0"/>
              <a:t>Use</a:t>
            </a:r>
            <a:r>
              <a:rPr kumimoji="1" lang="zh-CN" altLang="en-US" dirty="0" smtClean="0"/>
              <a:t> </a:t>
            </a:r>
            <a:r>
              <a:rPr kumimoji="1" lang="en-US" altLang="zh-CN" dirty="0" smtClean="0"/>
              <a:t>some</a:t>
            </a:r>
            <a:r>
              <a:rPr kumimoji="1" lang="zh-CN" altLang="en-US" dirty="0" smtClean="0"/>
              <a:t> </a:t>
            </a:r>
            <a:r>
              <a:rPr kumimoji="1" lang="en-US" altLang="zh-CN" dirty="0" smtClean="0"/>
              <a:t>basic</a:t>
            </a:r>
            <a:r>
              <a:rPr kumimoji="1" lang="zh-CN" altLang="en-US" dirty="0" smtClean="0"/>
              <a:t> </a:t>
            </a:r>
            <a:r>
              <a:rPr kumimoji="1" lang="en-US" altLang="zh-CN" dirty="0" smtClean="0"/>
              <a:t>methods</a:t>
            </a:r>
            <a:r>
              <a:rPr kumimoji="1" lang="zh-CN" altLang="en-US" dirty="0" smtClean="0"/>
              <a:t> </a:t>
            </a:r>
            <a:r>
              <a:rPr kumimoji="1" lang="en-US" altLang="zh-CN" dirty="0" smtClean="0"/>
              <a:t>with</a:t>
            </a:r>
            <a:r>
              <a:rPr kumimoji="1" lang="zh-CN" altLang="en-US" dirty="0" smtClean="0"/>
              <a:t> </a:t>
            </a:r>
            <a:r>
              <a:rPr kumimoji="1" lang="en-US" altLang="zh-CN" dirty="0" smtClean="0"/>
              <a:t>no</a:t>
            </a:r>
            <a:r>
              <a:rPr kumimoji="1" lang="zh-CN" altLang="en-US" dirty="0" smtClean="0"/>
              <a:t> </a:t>
            </a:r>
            <a:r>
              <a:rPr kumimoji="1" lang="en-US" altLang="zh-CN" dirty="0" smtClean="0"/>
              <a:t>prior</a:t>
            </a:r>
            <a:r>
              <a:rPr kumimoji="1" lang="zh-CN" altLang="en-US" dirty="0" smtClean="0"/>
              <a:t> </a:t>
            </a:r>
            <a:r>
              <a:rPr kumimoji="1" lang="en-US" altLang="zh-CN" dirty="0" smtClean="0"/>
              <a:t>knowledge.</a:t>
            </a:r>
            <a:r>
              <a:rPr kumimoji="1" lang="zh-CN" altLang="en-US" dirty="0" smtClean="0"/>
              <a:t> </a:t>
            </a:r>
            <a:r>
              <a:rPr kumimoji="1" lang="en-US" altLang="zh-CN" dirty="0" smtClean="0"/>
              <a:t>Simulate</a:t>
            </a:r>
            <a:r>
              <a:rPr kumimoji="1" lang="zh-CN" altLang="en-US" dirty="0" smtClean="0"/>
              <a:t> </a:t>
            </a:r>
            <a:r>
              <a:rPr kumimoji="1" lang="en-US" altLang="zh-CN" dirty="0" smtClean="0"/>
              <a:t>semi-final</a:t>
            </a:r>
            <a:r>
              <a:rPr kumimoji="1" lang="zh-CN" altLang="en-US" dirty="0" smtClean="0"/>
              <a:t> </a:t>
            </a:r>
            <a:r>
              <a:rPr kumimoji="1" lang="en-US" altLang="zh-CN" dirty="0" smtClean="0"/>
              <a:t>contest.</a:t>
            </a:r>
          </a:p>
          <a:p>
            <a:pPr lvl="1"/>
            <a:r>
              <a:rPr kumimoji="1" lang="en-US" altLang="zh-CN" dirty="0" smtClean="0"/>
              <a:t>The basic model is </a:t>
            </a:r>
            <a:r>
              <a:rPr kumimoji="1" lang="en-US" altLang="zh-CN" b="1" dirty="0" smtClean="0"/>
              <a:t>Random Projection + Gaussian Process Regression</a:t>
            </a:r>
            <a:endParaRPr kumimoji="1" lang="zh-CN" altLang="en-US" b="1" dirty="0" smtClean="0"/>
          </a:p>
          <a:p>
            <a:r>
              <a:rPr kumimoji="1" lang="en-US" altLang="zh-CN" dirty="0" smtClean="0"/>
              <a:t>Simulation Results:</a:t>
            </a:r>
            <a:endParaRPr kumimoji="1" lang="zh-CN" altLang="en-US" dirty="0" smtClean="0"/>
          </a:p>
          <a:p>
            <a:pPr lvl="1"/>
            <a:r>
              <a:rPr kumimoji="1" lang="en-US" altLang="zh-CN" dirty="0" smtClean="0"/>
              <a:t>The</a:t>
            </a:r>
            <a:r>
              <a:rPr kumimoji="1" lang="zh-CN" altLang="en-US" dirty="0" smtClean="0"/>
              <a:t> </a:t>
            </a:r>
            <a:r>
              <a:rPr kumimoji="1" lang="en-US" altLang="zh-CN" dirty="0" smtClean="0"/>
              <a:t>basic</a:t>
            </a:r>
            <a:r>
              <a:rPr kumimoji="1" lang="zh-CN" altLang="en-US" dirty="0" smtClean="0"/>
              <a:t> </a:t>
            </a:r>
            <a:r>
              <a:rPr kumimoji="1" lang="en-US" altLang="zh-CN" dirty="0" smtClean="0"/>
              <a:t>methods</a:t>
            </a:r>
            <a:r>
              <a:rPr kumimoji="1" lang="zh-CN" altLang="en-US" dirty="0" smtClean="0"/>
              <a:t> </a:t>
            </a:r>
            <a:r>
              <a:rPr kumimoji="1" lang="en-US" altLang="zh-CN" dirty="0" smtClean="0"/>
              <a:t>easily</a:t>
            </a:r>
            <a:r>
              <a:rPr kumimoji="1" lang="zh-CN" altLang="en-US" dirty="0" smtClean="0"/>
              <a:t> </a:t>
            </a:r>
            <a:r>
              <a:rPr kumimoji="1" lang="en-US" altLang="zh-CN" dirty="0" smtClean="0"/>
              <a:t>achieve</a:t>
            </a:r>
            <a:r>
              <a:rPr kumimoji="1" lang="zh-CN" altLang="en-US" dirty="0" smtClean="0"/>
              <a:t> </a:t>
            </a:r>
            <a:r>
              <a:rPr kumimoji="1" lang="en-US" altLang="zh-CN" dirty="0" smtClean="0"/>
              <a:t>the</a:t>
            </a:r>
            <a:r>
              <a:rPr kumimoji="1" lang="zh-CN" altLang="en-US" dirty="0" smtClean="0"/>
              <a:t> </a:t>
            </a:r>
            <a:r>
              <a:rPr kumimoji="1" lang="en-US" altLang="zh-CN" dirty="0" smtClean="0"/>
              <a:t>almost</a:t>
            </a:r>
            <a:r>
              <a:rPr kumimoji="1" lang="zh-CN" altLang="en-US" dirty="0" smtClean="0"/>
              <a:t> </a:t>
            </a:r>
            <a:r>
              <a:rPr kumimoji="1" lang="en-US" altLang="zh-CN" dirty="0" smtClean="0"/>
              <a:t>same</a:t>
            </a:r>
            <a:r>
              <a:rPr kumimoji="1" lang="zh-CN" altLang="en-US" dirty="0" smtClean="0"/>
              <a:t> </a:t>
            </a:r>
            <a:r>
              <a:rPr kumimoji="1" lang="en-US" altLang="zh-CN" dirty="0" smtClean="0"/>
              <a:t>results</a:t>
            </a:r>
            <a:r>
              <a:rPr kumimoji="1" lang="zh-CN" altLang="en-US" dirty="0" smtClean="0"/>
              <a:t> </a:t>
            </a:r>
            <a:r>
              <a:rPr kumimoji="1" lang="en-US" altLang="zh-CN" dirty="0" smtClean="0"/>
              <a:t>with</a:t>
            </a:r>
            <a:r>
              <a:rPr kumimoji="1" lang="zh-CN" altLang="en-US" dirty="0" smtClean="0"/>
              <a:t> </a:t>
            </a:r>
            <a:r>
              <a:rPr kumimoji="1" lang="en-US" altLang="zh-CN" dirty="0" smtClean="0"/>
              <a:t>1</a:t>
            </a:r>
            <a:r>
              <a:rPr kumimoji="1" lang="en-US" altLang="zh-CN" baseline="30000" dirty="0" smtClean="0"/>
              <a:t>st</a:t>
            </a:r>
            <a:r>
              <a:rPr kumimoji="1" lang="zh-CN" altLang="en-US" dirty="0" smtClean="0"/>
              <a:t> </a:t>
            </a:r>
            <a:r>
              <a:rPr kumimoji="1" lang="en-US" altLang="zh-CN" dirty="0" smtClean="0"/>
              <a:t>rank</a:t>
            </a:r>
            <a:r>
              <a:rPr kumimoji="1" lang="zh-CN" altLang="en-US" dirty="0" smtClean="0"/>
              <a:t> </a:t>
            </a:r>
            <a:r>
              <a:rPr kumimoji="1" lang="en-US" altLang="zh-CN" dirty="0" smtClean="0"/>
              <a:t>model.</a:t>
            </a:r>
            <a:endParaRPr kumimoji="1" lang="zh-CN" altLang="en-US" dirty="0" smtClean="0"/>
          </a:p>
          <a:p>
            <a:pPr lvl="1"/>
            <a:endParaRPr kumimoji="1" lang="zh-CN" altLang="en-US" dirty="0"/>
          </a:p>
          <a:p>
            <a:pPr lvl="1"/>
            <a:endParaRPr kumimoji="1" lang="zh-CN" altLang="en-US" dirty="0" smtClean="0"/>
          </a:p>
          <a:p>
            <a:pPr lvl="1"/>
            <a:endParaRPr kumimoji="1" lang="zh-CN" altLang="en-US" dirty="0" smtClean="0"/>
          </a:p>
          <a:p>
            <a:pPr lvl="1"/>
            <a:endParaRPr kumimoji="1" lang="zh-CN" altLang="en-US" dirty="0" smtClean="0"/>
          </a:p>
          <a:p>
            <a:pPr lvl="1"/>
            <a:endParaRPr kumimoji="1" lang="zh-CN" altLang="en-US" dirty="0" smtClean="0"/>
          </a:p>
          <a:p>
            <a:endParaRPr kumimoji="1" lang="zh-CN" altLang="en-US" dirty="0"/>
          </a:p>
        </p:txBody>
      </p:sp>
      <p:sp>
        <p:nvSpPr>
          <p:cNvPr id="5" name="幻灯片编号占位符 4"/>
          <p:cNvSpPr>
            <a:spLocks noGrp="1"/>
          </p:cNvSpPr>
          <p:nvPr>
            <p:ph type="sldNum" sz="quarter" idx="12"/>
          </p:nvPr>
        </p:nvSpPr>
        <p:spPr/>
        <p:txBody>
          <a:bodyPr/>
          <a:lstStyle/>
          <a:p>
            <a:fld id="{4BE502F4-4803-3441-A539-4361BBF020EF}" type="slidenum">
              <a:rPr kumimoji="1" lang="zh-CN" altLang="en-US" smtClean="0"/>
              <a:t>8</a:t>
            </a:fld>
            <a:endParaRPr kumimoji="1" lang="zh-CN" altLang="en-US"/>
          </a:p>
        </p:txBody>
      </p:sp>
    </p:spTree>
    <p:extLst>
      <p:ext uri="{BB962C8B-B14F-4D97-AF65-F5344CB8AC3E}">
        <p14:creationId xmlns:p14="http://schemas.microsoft.com/office/powerpoint/2010/main" val="98401484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50030"/>
            <a:ext cx="10515600" cy="1325563"/>
          </a:xfrm>
        </p:spPr>
        <p:txBody>
          <a:bodyPr/>
          <a:lstStyle/>
          <a:p>
            <a:r>
              <a:rPr kumimoji="1" lang="en-US" altLang="zh-CN" dirty="0" smtClean="0"/>
              <a:t>Preliminary and semi-contest results</a:t>
            </a:r>
            <a:endParaRPr kumimoji="1" lang="zh-CN" altLang="en-US" dirty="0"/>
          </a:p>
        </p:txBody>
      </p:sp>
      <p:sp>
        <p:nvSpPr>
          <p:cNvPr id="4" name="幻灯片编号占位符 3"/>
          <p:cNvSpPr>
            <a:spLocks noGrp="1"/>
          </p:cNvSpPr>
          <p:nvPr>
            <p:ph type="sldNum" sz="quarter" idx="12"/>
          </p:nvPr>
        </p:nvSpPr>
        <p:spPr/>
        <p:txBody>
          <a:bodyPr/>
          <a:lstStyle/>
          <a:p>
            <a:fld id="{4BE502F4-4803-3441-A539-4361BBF020EF}" type="slidenum">
              <a:rPr kumimoji="1" lang="zh-CN" altLang="en-US" smtClean="0"/>
              <a:t>9</a:t>
            </a:fld>
            <a:endParaRPr kumimoji="1" lang="zh-CN" altLang="en-US"/>
          </a:p>
        </p:txBody>
      </p:sp>
      <p:graphicFrame>
        <p:nvGraphicFramePr>
          <p:cNvPr id="6" name="表格 5"/>
          <p:cNvGraphicFramePr>
            <a:graphicFrameLocks noGrp="1"/>
          </p:cNvGraphicFramePr>
          <p:nvPr>
            <p:extLst>
              <p:ext uri="{D42A27DB-BD31-4B8C-83A1-F6EECF244321}">
                <p14:modId xmlns:p14="http://schemas.microsoft.com/office/powerpoint/2010/main" val="703744404"/>
              </p:ext>
            </p:extLst>
          </p:nvPr>
        </p:nvGraphicFramePr>
        <p:xfrm>
          <a:off x="933598" y="4755903"/>
          <a:ext cx="8292231" cy="1129247"/>
        </p:xfrm>
        <a:graphic>
          <a:graphicData uri="http://schemas.openxmlformats.org/drawingml/2006/table">
            <a:tbl>
              <a:tblPr firstRow="1" bandRow="1">
                <a:tableStyleId>{5C22544A-7EE6-4342-B048-85BDC9FD1C3A}</a:tableStyleId>
              </a:tblPr>
              <a:tblGrid>
                <a:gridCol w="3845489"/>
                <a:gridCol w="1553227"/>
                <a:gridCol w="1490598"/>
                <a:gridCol w="1402917"/>
              </a:tblGrid>
              <a:tr h="356265">
                <a:tc>
                  <a:txBody>
                    <a:bodyPr/>
                    <a:lstStyle/>
                    <a:p>
                      <a:r>
                        <a:rPr lang="en-US" altLang="zh-CN" dirty="0" smtClean="0"/>
                        <a:t>Semi-contest</a:t>
                      </a:r>
                      <a:endParaRPr lang="zh-CN" altLang="en-US" dirty="0"/>
                    </a:p>
                  </a:txBody>
                  <a:tcPr/>
                </a:tc>
                <a:tc>
                  <a:txBody>
                    <a:bodyPr/>
                    <a:lstStyle/>
                    <a:p>
                      <a:r>
                        <a:rPr lang="en-US" altLang="zh-CN" dirty="0" smtClean="0"/>
                        <a:t>trait1</a:t>
                      </a:r>
                      <a:endParaRPr lang="zh-CN" altLang="en-US" dirty="0"/>
                    </a:p>
                  </a:txBody>
                  <a:tcPr/>
                </a:tc>
                <a:tc>
                  <a:txBody>
                    <a:bodyPr/>
                    <a:lstStyle/>
                    <a:p>
                      <a:r>
                        <a:rPr lang="en-US" altLang="zh-CN" dirty="0" smtClean="0"/>
                        <a:t>trait2</a:t>
                      </a:r>
                      <a:endParaRPr lang="zh-CN" altLang="en-US" dirty="0"/>
                    </a:p>
                  </a:txBody>
                  <a:tcPr/>
                </a:tc>
                <a:tc>
                  <a:txBody>
                    <a:bodyPr/>
                    <a:lstStyle/>
                    <a:p>
                      <a:r>
                        <a:rPr lang="en-US" altLang="zh-CN" dirty="0" smtClean="0"/>
                        <a:t>trait3</a:t>
                      </a:r>
                      <a:endParaRPr lang="zh-CN" altLang="en-US" dirty="0"/>
                    </a:p>
                  </a:txBody>
                  <a:tcPr/>
                </a:tc>
              </a:tr>
              <a:tr h="397727">
                <a:tc>
                  <a:txBody>
                    <a:bodyPr/>
                    <a:lstStyle/>
                    <a:p>
                      <a:r>
                        <a:rPr kumimoji="1" lang="en-US" altLang="zh-CN" dirty="0" smtClean="0"/>
                        <a:t>Shi &amp; Chen Basic</a:t>
                      </a:r>
                      <a:r>
                        <a:rPr kumimoji="1" lang="zh-CN" altLang="en-US" dirty="0" smtClean="0"/>
                        <a:t> </a:t>
                      </a:r>
                      <a:r>
                        <a:rPr kumimoji="1" lang="en-US" altLang="zh-CN" dirty="0" smtClean="0"/>
                        <a:t>model</a:t>
                      </a:r>
                      <a:r>
                        <a:rPr kumimoji="1" lang="zh-CN" altLang="en-US" dirty="0" smtClean="0"/>
                        <a:t>  </a:t>
                      </a:r>
                      <a:r>
                        <a:rPr kumimoji="1" lang="en-US" altLang="zh-CN" dirty="0" smtClean="0"/>
                        <a:t>R-P</a:t>
                      </a:r>
                      <a:r>
                        <a:rPr kumimoji="1" lang="en-US" altLang="zh-CN" baseline="0" dirty="0" smtClean="0"/>
                        <a:t> + GPR</a:t>
                      </a:r>
                      <a:endParaRPr lang="zh-CN" altLang="en-US" dirty="0"/>
                    </a:p>
                  </a:txBody>
                  <a:tcPr/>
                </a:tc>
                <a:tc>
                  <a:txBody>
                    <a:bodyPr/>
                    <a:lstStyle/>
                    <a:p>
                      <a:r>
                        <a:rPr lang="en-US" altLang="zh-CN" dirty="0" smtClean="0"/>
                        <a:t>0.83</a:t>
                      </a:r>
                      <a:endParaRPr lang="zh-CN" altLang="en-US" dirty="0"/>
                    </a:p>
                  </a:txBody>
                  <a:tcPr/>
                </a:tc>
                <a:tc>
                  <a:txBody>
                    <a:bodyPr/>
                    <a:lstStyle/>
                    <a:p>
                      <a:r>
                        <a:rPr lang="en-US" altLang="zh-CN" dirty="0" smtClean="0"/>
                        <a:t>0.78</a:t>
                      </a:r>
                      <a:endParaRPr lang="zh-CN" altLang="en-US" dirty="0"/>
                    </a:p>
                  </a:txBody>
                  <a:tcPr/>
                </a:tc>
                <a:tc>
                  <a:txBody>
                    <a:bodyPr/>
                    <a:lstStyle/>
                    <a:p>
                      <a:r>
                        <a:rPr lang="en-US" altLang="zh-CN" dirty="0" smtClean="0"/>
                        <a:t>0.65</a:t>
                      </a:r>
                      <a:endParaRPr lang="zh-CN" altLang="en-US" dirty="0"/>
                    </a:p>
                  </a:txBody>
                  <a:tcPr/>
                </a:tc>
              </a:tr>
              <a:tr h="363329">
                <a:tc>
                  <a:txBody>
                    <a:bodyPr/>
                    <a:lstStyle/>
                    <a:p>
                      <a:r>
                        <a:rPr lang="en-US" altLang="zh-CN" dirty="0" smtClean="0"/>
                        <a:t>1</a:t>
                      </a:r>
                      <a:r>
                        <a:rPr lang="en-US" altLang="zh-CN" baseline="30000" dirty="0" smtClean="0"/>
                        <a:t>st</a:t>
                      </a:r>
                      <a:r>
                        <a:rPr lang="zh-CN" altLang="en-US" dirty="0" smtClean="0"/>
                        <a:t> </a:t>
                      </a:r>
                      <a:r>
                        <a:rPr lang="en-US" altLang="zh-CN" dirty="0" smtClean="0"/>
                        <a:t>rank: PCA+MLP</a:t>
                      </a:r>
                      <a:endParaRPr lang="zh-CN" altLang="en-US" dirty="0"/>
                    </a:p>
                  </a:txBody>
                  <a:tcPr/>
                </a:tc>
                <a:tc>
                  <a:txBody>
                    <a:bodyPr/>
                    <a:lstStyle/>
                    <a:p>
                      <a:r>
                        <a:rPr lang="en-US" altLang="zh-CN" dirty="0" smtClean="0"/>
                        <a:t>0.75</a:t>
                      </a:r>
                      <a:endParaRPr lang="zh-CN" altLang="en-US" dirty="0"/>
                    </a:p>
                  </a:txBody>
                  <a:tcPr/>
                </a:tc>
                <a:tc>
                  <a:txBody>
                    <a:bodyPr/>
                    <a:lstStyle/>
                    <a:p>
                      <a:r>
                        <a:rPr lang="en-US" altLang="zh-CN" dirty="0" smtClean="0"/>
                        <a:t>0.81</a:t>
                      </a:r>
                      <a:endParaRPr lang="zh-CN" altLang="en-US" dirty="0"/>
                    </a:p>
                  </a:txBody>
                  <a:tcPr/>
                </a:tc>
                <a:tc>
                  <a:txBody>
                    <a:bodyPr/>
                    <a:lstStyle/>
                    <a:p>
                      <a:r>
                        <a:rPr lang="en-US" altLang="zh-CN" dirty="0" smtClean="0"/>
                        <a:t>0.62</a:t>
                      </a:r>
                      <a:endParaRPr lang="zh-CN" altLang="en-US" dirty="0"/>
                    </a:p>
                  </a:txBody>
                  <a:tcPr/>
                </a:tc>
              </a:tr>
            </a:tbl>
          </a:graphicData>
        </a:graphic>
      </p:graphicFrame>
      <p:graphicFrame>
        <p:nvGraphicFramePr>
          <p:cNvPr id="7" name="表格 6"/>
          <p:cNvGraphicFramePr>
            <a:graphicFrameLocks noGrp="1"/>
          </p:cNvGraphicFramePr>
          <p:nvPr>
            <p:extLst>
              <p:ext uri="{D42A27DB-BD31-4B8C-83A1-F6EECF244321}">
                <p14:modId xmlns:p14="http://schemas.microsoft.com/office/powerpoint/2010/main" val="233389602"/>
              </p:ext>
            </p:extLst>
          </p:nvPr>
        </p:nvGraphicFramePr>
        <p:xfrm>
          <a:off x="933598" y="1404589"/>
          <a:ext cx="8292231" cy="2590697"/>
        </p:xfrm>
        <a:graphic>
          <a:graphicData uri="http://schemas.openxmlformats.org/drawingml/2006/table">
            <a:tbl>
              <a:tblPr firstRow="1" bandRow="1">
                <a:tableStyleId>{5C22544A-7EE6-4342-B048-85BDC9FD1C3A}</a:tableStyleId>
              </a:tblPr>
              <a:tblGrid>
                <a:gridCol w="3851344"/>
                <a:gridCol w="1540702"/>
                <a:gridCol w="1490597"/>
                <a:gridCol w="1409588"/>
              </a:tblGrid>
              <a:tr h="620102">
                <a:tc>
                  <a:txBody>
                    <a:bodyPr/>
                    <a:lstStyle/>
                    <a:p>
                      <a:r>
                        <a:rPr lang="en-US" altLang="zh-CN" dirty="0" smtClean="0"/>
                        <a:t>Preliminary-contest</a:t>
                      </a:r>
                      <a:endParaRPr lang="zh-CN" altLang="en-US" dirty="0"/>
                    </a:p>
                  </a:txBody>
                  <a:tcPr/>
                </a:tc>
                <a:tc>
                  <a:txBody>
                    <a:bodyPr/>
                    <a:lstStyle/>
                    <a:p>
                      <a:r>
                        <a:rPr lang="en-US" altLang="zh-CN" dirty="0" smtClean="0"/>
                        <a:t>trait1</a:t>
                      </a:r>
                      <a:endParaRPr lang="zh-CN" altLang="en-US" dirty="0"/>
                    </a:p>
                  </a:txBody>
                  <a:tcPr/>
                </a:tc>
                <a:tc>
                  <a:txBody>
                    <a:bodyPr/>
                    <a:lstStyle/>
                    <a:p>
                      <a:r>
                        <a:rPr lang="en-US" altLang="zh-CN" dirty="0" smtClean="0"/>
                        <a:t>trait2</a:t>
                      </a:r>
                      <a:endParaRPr lang="zh-CN" altLang="en-US" dirty="0"/>
                    </a:p>
                  </a:txBody>
                  <a:tcPr/>
                </a:tc>
                <a:tc>
                  <a:txBody>
                    <a:bodyPr/>
                    <a:lstStyle/>
                    <a:p>
                      <a:r>
                        <a:rPr lang="en-US" altLang="zh-CN" dirty="0" smtClean="0"/>
                        <a:t>trait3</a:t>
                      </a:r>
                      <a:endParaRPr lang="zh-CN" altLang="en-US" dirty="0"/>
                    </a:p>
                  </a:txBody>
                  <a:tcPr/>
                </a:tc>
              </a:tr>
              <a:tr h="394119">
                <a:tc>
                  <a:txBody>
                    <a:bodyPr/>
                    <a:lstStyle/>
                    <a:p>
                      <a:r>
                        <a:rPr lang="en-US" altLang="zh-CN" dirty="0" smtClean="0"/>
                        <a:t>Pre-1</a:t>
                      </a:r>
                      <a:endParaRPr lang="zh-CN" altLang="en-US" dirty="0"/>
                    </a:p>
                  </a:txBody>
                  <a:tcPr/>
                </a:tc>
                <a:tc>
                  <a:txBody>
                    <a:bodyPr/>
                    <a:lstStyle/>
                    <a:p>
                      <a:r>
                        <a:rPr lang="en-US" altLang="zh-CN" dirty="0" smtClean="0"/>
                        <a:t>0.57</a:t>
                      </a:r>
                      <a:endParaRPr lang="zh-CN" altLang="en-US" dirty="0"/>
                    </a:p>
                  </a:txBody>
                  <a:tcPr/>
                </a:tc>
                <a:tc>
                  <a:txBody>
                    <a:bodyPr/>
                    <a:lstStyle/>
                    <a:p>
                      <a:r>
                        <a:rPr lang="en-US" altLang="zh-CN" dirty="0" smtClean="0"/>
                        <a:t>0.63</a:t>
                      </a:r>
                      <a:endParaRPr lang="zh-CN" altLang="en-US" dirty="0"/>
                    </a:p>
                  </a:txBody>
                  <a:tcPr/>
                </a:tc>
                <a:tc>
                  <a:txBody>
                    <a:bodyPr/>
                    <a:lstStyle/>
                    <a:p>
                      <a:r>
                        <a:rPr lang="en-US" altLang="zh-CN" dirty="0" smtClean="0"/>
                        <a:t>0.69</a:t>
                      </a:r>
                      <a:endParaRPr lang="zh-CN" altLang="en-US" dirty="0"/>
                    </a:p>
                  </a:txBody>
                  <a:tcPr/>
                </a:tc>
              </a:tr>
              <a:tr h="394119">
                <a:tc>
                  <a:txBody>
                    <a:bodyPr/>
                    <a:lstStyle/>
                    <a:p>
                      <a:r>
                        <a:rPr lang="en-US" altLang="zh-CN" dirty="0" smtClean="0"/>
                        <a:t>Pre-2</a:t>
                      </a:r>
                      <a:endParaRPr lang="zh-CN" altLang="en-US" dirty="0"/>
                    </a:p>
                  </a:txBody>
                  <a:tcPr/>
                </a:tc>
                <a:tc>
                  <a:txBody>
                    <a:bodyPr/>
                    <a:lstStyle/>
                    <a:p>
                      <a:r>
                        <a:rPr lang="en-US" altLang="zh-CN" dirty="0" smtClean="0"/>
                        <a:t>0.72</a:t>
                      </a:r>
                      <a:endParaRPr lang="zh-CN" altLang="en-US" dirty="0"/>
                    </a:p>
                  </a:txBody>
                  <a:tcPr/>
                </a:tc>
                <a:tc>
                  <a:txBody>
                    <a:bodyPr/>
                    <a:lstStyle/>
                    <a:p>
                      <a:r>
                        <a:rPr lang="en-US" altLang="zh-CN" dirty="0" smtClean="0"/>
                        <a:t>0.48</a:t>
                      </a:r>
                      <a:endParaRPr lang="zh-CN" altLang="en-US" dirty="0"/>
                    </a:p>
                  </a:txBody>
                  <a:tcPr/>
                </a:tc>
                <a:tc>
                  <a:txBody>
                    <a:bodyPr/>
                    <a:lstStyle/>
                    <a:p>
                      <a:r>
                        <a:rPr lang="en-US" altLang="zh-CN" dirty="0" smtClean="0"/>
                        <a:t>0.63</a:t>
                      </a:r>
                      <a:endParaRPr lang="zh-CN" altLang="en-US" dirty="0"/>
                    </a:p>
                  </a:txBody>
                  <a:tcPr/>
                </a:tc>
              </a:tr>
              <a:tr h="394119">
                <a:tc>
                  <a:txBody>
                    <a:bodyPr/>
                    <a:lstStyle/>
                    <a:p>
                      <a:r>
                        <a:rPr lang="en-US" altLang="zh-CN" dirty="0" smtClean="0"/>
                        <a:t>Pre-3</a:t>
                      </a:r>
                      <a:endParaRPr lang="zh-CN" altLang="en-US" dirty="0"/>
                    </a:p>
                  </a:txBody>
                  <a:tcPr/>
                </a:tc>
                <a:tc>
                  <a:txBody>
                    <a:bodyPr/>
                    <a:lstStyle/>
                    <a:p>
                      <a:r>
                        <a:rPr lang="en-US" altLang="zh-CN" dirty="0" smtClean="0"/>
                        <a:t>0.85</a:t>
                      </a:r>
                      <a:endParaRPr lang="zh-CN" altLang="en-US" dirty="0"/>
                    </a:p>
                  </a:txBody>
                  <a:tcPr/>
                </a:tc>
                <a:tc>
                  <a:txBody>
                    <a:bodyPr/>
                    <a:lstStyle/>
                    <a:p>
                      <a:r>
                        <a:rPr lang="en-US" altLang="zh-CN" dirty="0" smtClean="0"/>
                        <a:t>0.42</a:t>
                      </a:r>
                      <a:endParaRPr lang="zh-CN" altLang="en-US" dirty="0"/>
                    </a:p>
                  </a:txBody>
                  <a:tcPr/>
                </a:tc>
                <a:tc>
                  <a:txBody>
                    <a:bodyPr/>
                    <a:lstStyle/>
                    <a:p>
                      <a:r>
                        <a:rPr lang="en-US" altLang="zh-CN" dirty="0" smtClean="0"/>
                        <a:t>0.62</a:t>
                      </a:r>
                      <a:endParaRPr lang="zh-CN" altLang="en-US" dirty="0"/>
                    </a:p>
                  </a:txBody>
                  <a:tcPr/>
                </a:tc>
              </a:tr>
              <a:tr h="394119">
                <a:tc>
                  <a:txBody>
                    <a:bodyPr/>
                    <a:lstStyle/>
                    <a:p>
                      <a:r>
                        <a:rPr lang="en-US" altLang="zh-CN" dirty="0" smtClean="0"/>
                        <a:t>Pre-4</a:t>
                      </a:r>
                      <a:endParaRPr lang="zh-CN" altLang="en-US" dirty="0"/>
                    </a:p>
                  </a:txBody>
                  <a:tcPr/>
                </a:tc>
                <a:tc>
                  <a:txBody>
                    <a:bodyPr/>
                    <a:lstStyle/>
                    <a:p>
                      <a:r>
                        <a:rPr lang="en-US" altLang="zh-CN" dirty="0" smtClean="0"/>
                        <a:t>0.57</a:t>
                      </a:r>
                      <a:endParaRPr lang="zh-CN" altLang="en-US" dirty="0"/>
                    </a:p>
                  </a:txBody>
                  <a:tcPr/>
                </a:tc>
                <a:tc>
                  <a:txBody>
                    <a:bodyPr/>
                    <a:lstStyle/>
                    <a:p>
                      <a:r>
                        <a:rPr lang="en-US" altLang="zh-CN" dirty="0" smtClean="0"/>
                        <a:t>0.52</a:t>
                      </a:r>
                      <a:endParaRPr lang="zh-CN" altLang="en-US" dirty="0"/>
                    </a:p>
                  </a:txBody>
                  <a:tcPr/>
                </a:tc>
                <a:tc>
                  <a:txBody>
                    <a:bodyPr/>
                    <a:lstStyle/>
                    <a:p>
                      <a:r>
                        <a:rPr lang="en-US" altLang="zh-CN" dirty="0" smtClean="0"/>
                        <a:t>0.63</a:t>
                      </a:r>
                      <a:endParaRPr lang="zh-CN" altLang="en-US" dirty="0"/>
                    </a:p>
                  </a:txBody>
                  <a:tcPr/>
                </a:tc>
              </a:tr>
              <a:tr h="394119">
                <a:tc>
                  <a:txBody>
                    <a:bodyPr/>
                    <a:lstStyle/>
                    <a:p>
                      <a:r>
                        <a:rPr kumimoji="1" lang="en-US" altLang="zh-CN" dirty="0" smtClean="0"/>
                        <a:t>Shi &amp; Chen novel</a:t>
                      </a:r>
                      <a:r>
                        <a:rPr kumimoji="1" lang="zh-CN" altLang="en-US" dirty="0" smtClean="0"/>
                        <a:t> </a:t>
                      </a:r>
                      <a:r>
                        <a:rPr kumimoji="1" lang="en-US" altLang="zh-CN" dirty="0" smtClean="0"/>
                        <a:t>model</a:t>
                      </a:r>
                      <a:r>
                        <a:rPr kumimoji="1" lang="zh-CN" altLang="en-US" dirty="0" smtClean="0"/>
                        <a:t> </a:t>
                      </a:r>
                      <a:r>
                        <a:rPr lang="en-US" altLang="zh-CN" dirty="0" smtClean="0"/>
                        <a:t>Mixed-Ridge</a:t>
                      </a:r>
                      <a:endParaRPr lang="zh-CN" altLang="en-US" dirty="0"/>
                    </a:p>
                  </a:txBody>
                  <a:tcPr/>
                </a:tc>
                <a:tc>
                  <a:txBody>
                    <a:bodyPr/>
                    <a:lstStyle/>
                    <a:p>
                      <a:r>
                        <a:rPr lang="en-US" altLang="zh-CN" dirty="0" smtClean="0"/>
                        <a:t>0.83</a:t>
                      </a:r>
                      <a:endParaRPr lang="zh-CN" altLang="en-US" dirty="0"/>
                    </a:p>
                  </a:txBody>
                  <a:tcPr/>
                </a:tc>
                <a:tc>
                  <a:txBody>
                    <a:bodyPr/>
                    <a:lstStyle/>
                    <a:p>
                      <a:r>
                        <a:rPr lang="en-US" altLang="zh-CN" dirty="0" smtClean="0"/>
                        <a:t>0.89</a:t>
                      </a:r>
                      <a:endParaRPr lang="zh-CN" altLang="en-US" dirty="0"/>
                    </a:p>
                  </a:txBody>
                  <a:tcPr/>
                </a:tc>
                <a:tc>
                  <a:txBody>
                    <a:bodyPr/>
                    <a:lstStyle/>
                    <a:p>
                      <a:r>
                        <a:rPr lang="en-US" altLang="zh-CN" dirty="0" smtClean="0"/>
                        <a:t>0.66</a:t>
                      </a:r>
                      <a:endParaRPr lang="zh-CN" altLang="en-US" dirty="0"/>
                    </a:p>
                  </a:txBody>
                  <a:tcPr/>
                </a:tc>
              </a:tr>
            </a:tbl>
          </a:graphicData>
        </a:graphic>
      </p:graphicFrame>
    </p:spTree>
    <p:extLst>
      <p:ext uri="{BB962C8B-B14F-4D97-AF65-F5344CB8AC3E}">
        <p14:creationId xmlns:p14="http://schemas.microsoft.com/office/powerpoint/2010/main" val="760523985"/>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10821</TotalTime>
  <Words>8588</Words>
  <Application>Microsoft Macintosh PowerPoint</Application>
  <PresentationFormat>宽屏</PresentationFormat>
  <Paragraphs>766</Paragraphs>
  <Slides>73</Slides>
  <Notes>53</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73</vt:i4>
      </vt:variant>
    </vt:vector>
  </HeadingPairs>
  <TitlesOfParts>
    <vt:vector size="80" baseType="lpstr">
      <vt:lpstr>Calibri</vt:lpstr>
      <vt:lpstr>Calibri Light</vt:lpstr>
      <vt:lpstr>Cambria Math</vt:lpstr>
      <vt:lpstr>Mangal</vt:lpstr>
      <vt:lpstr>宋体</vt:lpstr>
      <vt:lpstr>Arial</vt:lpstr>
      <vt:lpstr>Office 主题</vt:lpstr>
      <vt:lpstr>eMaize work report</vt:lpstr>
      <vt:lpstr>PowerPoint 演示文稿</vt:lpstr>
      <vt:lpstr>Background</vt:lpstr>
      <vt:lpstr>SNPs and phenotypes</vt:lpstr>
      <vt:lpstr>Background</vt:lpstr>
      <vt:lpstr>Test methods</vt:lpstr>
      <vt:lpstr>PowerPoint 演示文稿</vt:lpstr>
      <vt:lpstr>Simulate semi-contest</vt:lpstr>
      <vt:lpstr>Preliminary and semi-contest results</vt:lpstr>
      <vt:lpstr>PCC distribution</vt:lpstr>
      <vt:lpstr>Parent level PCC </vt:lpstr>
      <vt:lpstr>Conclusion and Goal</vt:lpstr>
      <vt:lpstr>PowerPoint 演示文稿</vt:lpstr>
      <vt:lpstr>Step by step develop new methods</vt:lpstr>
      <vt:lpstr>Mixed-Ridge</vt:lpstr>
      <vt:lpstr>FaST-LMM</vt:lpstr>
      <vt:lpstr>How to use FaST-LMM</vt:lpstr>
      <vt:lpstr>Mixed-Ridge</vt:lpstr>
      <vt:lpstr>Improve FaST-LMM</vt:lpstr>
      <vt:lpstr>Mixed-Ridge Principles</vt:lpstr>
      <vt:lpstr>Mixed-Ridge Principles</vt:lpstr>
      <vt:lpstr>Algorithm brief introduction</vt:lpstr>
      <vt:lpstr>FaST CV: do cross validation quickly</vt:lpstr>
      <vt:lpstr>Mixed-Ridge with FaST-CV</vt:lpstr>
      <vt:lpstr>PowerPoint 演示文稿</vt:lpstr>
      <vt:lpstr>Metric-Regressor</vt:lpstr>
      <vt:lpstr>PowerPoint 演示文稿</vt:lpstr>
      <vt:lpstr>Metric-Regressor algorithm</vt:lpstr>
      <vt:lpstr>Metric-Regressor algorithm</vt:lpstr>
      <vt:lpstr>Speed up Metric-Regressor</vt:lpstr>
      <vt:lpstr>PowerPoint 演示文稿</vt:lpstr>
      <vt:lpstr>Future work</vt:lpstr>
      <vt:lpstr>Evaluate model properly</vt:lpstr>
      <vt:lpstr>Improve Mixed-Ridge</vt:lpstr>
      <vt:lpstr>PowerPoint 演示文稿</vt:lpstr>
      <vt:lpstr>Mixed-Ridge used as feature selection</vt:lpstr>
      <vt:lpstr>Fast-ANOVA &amp; Fast Linear regression </vt:lpstr>
      <vt:lpstr>Improve Metric Regressor</vt:lpstr>
      <vt:lpstr>Establish better model</vt:lpstr>
      <vt:lpstr>An Expert model to select Mixed-Ridge models</vt:lpstr>
      <vt:lpstr>PowerPoint 演示文稿</vt:lpstr>
      <vt:lpstr>PowerPoint 演示文稿</vt:lpstr>
      <vt:lpstr>Supplementary</vt:lpstr>
      <vt:lpstr>Background</vt:lpstr>
      <vt:lpstr>SNPs and phenotypes</vt:lpstr>
      <vt:lpstr>Random projection and Gaussian Process</vt:lpstr>
      <vt:lpstr>Residual model isn’t enough</vt:lpstr>
      <vt:lpstr>Analyze FaST-LMM’s Principles</vt:lpstr>
      <vt:lpstr>How to use FaST-LMM </vt:lpstr>
      <vt:lpstr>Mixed-Ridge model</vt:lpstr>
      <vt:lpstr>Generate Λ_1 faster from U</vt:lpstr>
      <vt:lpstr>Proof of equivalence</vt:lpstr>
      <vt:lpstr>Proof of equivalence</vt:lpstr>
      <vt:lpstr>Proof of equivalence</vt:lpstr>
      <vt:lpstr>Proof of equivalence</vt:lpstr>
      <vt:lpstr>FaST-LMM result</vt:lpstr>
      <vt:lpstr>Fast CV Principle</vt:lpstr>
      <vt:lpstr>Fast CV Principle</vt:lpstr>
      <vt:lpstr>Fast CV Principle</vt:lpstr>
      <vt:lpstr>Fast CV Principle</vt:lpstr>
      <vt:lpstr>PowerPoint 演示文稿</vt:lpstr>
      <vt:lpstr>Fast CV Principle</vt:lpstr>
      <vt:lpstr>PCC on validition sets</vt:lpstr>
      <vt:lpstr>PCC on validition sets</vt:lpstr>
      <vt:lpstr>Metric-Regressor principle</vt:lpstr>
      <vt:lpstr>Metric-Regressor principle</vt:lpstr>
      <vt:lpstr>Metric-Regressor principle</vt:lpstr>
      <vt:lpstr>Metric-Regressor principle</vt:lpstr>
      <vt:lpstr>Metric-Regressor principle</vt:lpstr>
      <vt:lpstr>Boxplot of PCC</vt:lpstr>
      <vt:lpstr>Boxplot of PCC</vt:lpstr>
      <vt:lpstr>Boxplot of PCC</vt:lpstr>
      <vt:lpstr>Boxplot of PCC</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eMaize工作汇报</dc:title>
  <dc:creator>User</dc:creator>
  <cp:lastModifiedBy>User</cp:lastModifiedBy>
  <cp:revision>462</cp:revision>
  <cp:lastPrinted>2017-12-31T03:41:33Z</cp:lastPrinted>
  <dcterms:created xsi:type="dcterms:W3CDTF">2017-10-20T02:37:44Z</dcterms:created>
  <dcterms:modified xsi:type="dcterms:W3CDTF">2018-02-06T09:01:05Z</dcterms:modified>
</cp:coreProperties>
</file>